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58B8E270" ContentType="image/jpe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3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38"/>
  </p:notesMasterIdLst>
  <p:sldIdLst>
    <p:sldId id="402" r:id="rId5"/>
    <p:sldId id="296" r:id="rId6"/>
    <p:sldId id="1113" r:id="rId7"/>
    <p:sldId id="993" r:id="rId8"/>
    <p:sldId id="990" r:id="rId9"/>
    <p:sldId id="1110" r:id="rId10"/>
    <p:sldId id="981" r:id="rId11"/>
    <p:sldId id="1114" r:id="rId12"/>
    <p:sldId id="322" r:id="rId13"/>
    <p:sldId id="992" r:id="rId14"/>
    <p:sldId id="309" r:id="rId15"/>
    <p:sldId id="1115" r:id="rId16"/>
    <p:sldId id="998" r:id="rId17"/>
    <p:sldId id="941" r:id="rId18"/>
    <p:sldId id="942" r:id="rId19"/>
    <p:sldId id="326" r:id="rId20"/>
    <p:sldId id="1116" r:id="rId21"/>
    <p:sldId id="1111" r:id="rId22"/>
    <p:sldId id="1131" r:id="rId23"/>
    <p:sldId id="1132" r:id="rId24"/>
    <p:sldId id="1133" r:id="rId25"/>
    <p:sldId id="1119" r:id="rId26"/>
    <p:sldId id="1047" r:id="rId27"/>
    <p:sldId id="1120" r:id="rId28"/>
    <p:sldId id="1121" r:id="rId29"/>
    <p:sldId id="1032" r:id="rId30"/>
    <p:sldId id="1122" r:id="rId31"/>
    <p:sldId id="1123" r:id="rId32"/>
    <p:sldId id="1125" r:id="rId33"/>
    <p:sldId id="1126" r:id="rId34"/>
    <p:sldId id="1129" r:id="rId35"/>
    <p:sldId id="1130" r:id="rId36"/>
    <p:sldId id="1112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ird, Jason/TPA" initials="BJ" lastIdx="7" clrIdx="6">
    <p:extLst>
      <p:ext uri="{19B8F6BF-5375-455C-9EA6-DF929625EA0E}">
        <p15:presenceInfo xmlns:p15="http://schemas.microsoft.com/office/powerpoint/2012/main" userId="S-1-5-21-682003330-2025429265-839522115-1230785" providerId="AD"/>
      </p:ext>
    </p:extLst>
  </p:cmAuthor>
  <p:cmAuthor id="1" name="Baldwin, Jennifer/KNV" initials="BJ" lastIdx="3" clrIdx="0">
    <p:extLst>
      <p:ext uri="{19B8F6BF-5375-455C-9EA6-DF929625EA0E}">
        <p15:presenceInfo xmlns:p15="http://schemas.microsoft.com/office/powerpoint/2012/main" userId="S-1-5-21-1996970544-876638566-416048646-150914" providerId="AD"/>
      </p:ext>
    </p:extLst>
  </p:cmAuthor>
  <p:cmAuthor id="8" name="Moisio, Susan/CIN" initials="MS" lastIdx="3" clrIdx="7">
    <p:extLst>
      <p:ext uri="{19B8F6BF-5375-455C-9EA6-DF929625EA0E}">
        <p15:presenceInfo xmlns:p15="http://schemas.microsoft.com/office/powerpoint/2012/main" userId="S::susan.moisio@jacobs.com::bd3765be-44b8-48a2-b464-f6ca19a85686" providerId="AD"/>
      </p:ext>
    </p:extLst>
  </p:cmAuthor>
  <p:cmAuthor id="2" name="Van der Tak, Laurens/BSS" initials="VdTL" lastIdx="3" clrIdx="1">
    <p:extLst>
      <p:ext uri="{19B8F6BF-5375-455C-9EA6-DF929625EA0E}">
        <p15:presenceInfo xmlns:p15="http://schemas.microsoft.com/office/powerpoint/2012/main" userId="S-1-5-21-1996970544-876638566-416048646-7672" providerId="AD"/>
      </p:ext>
    </p:extLst>
  </p:cmAuthor>
  <p:cmAuthor id="9" name="Baldwin, Jennifer/KNV" initials="BJ [2]" lastIdx="2" clrIdx="8">
    <p:extLst>
      <p:ext uri="{19B8F6BF-5375-455C-9EA6-DF929625EA0E}">
        <p15:presenceInfo xmlns:p15="http://schemas.microsoft.com/office/powerpoint/2012/main" userId="S-1-5-21-682003330-2025429265-839522115-1230493" providerId="AD"/>
      </p:ext>
    </p:extLst>
  </p:cmAuthor>
  <p:cmAuthor id="3" name="ksmittle" initials="KHS" lastIdx="5" clrIdx="2">
    <p:extLst>
      <p:ext uri="{19B8F6BF-5375-455C-9EA6-DF929625EA0E}">
        <p15:presenceInfo xmlns:p15="http://schemas.microsoft.com/office/powerpoint/2012/main" userId="ksmittle" providerId="None"/>
      </p:ext>
    </p:extLst>
  </p:cmAuthor>
  <p:cmAuthor id="4" name="Hooper, Cory/ORL" initials="HC" lastIdx="2" clrIdx="3">
    <p:extLst>
      <p:ext uri="{19B8F6BF-5375-455C-9EA6-DF929625EA0E}">
        <p15:presenceInfo xmlns:p15="http://schemas.microsoft.com/office/powerpoint/2012/main" userId="S-1-5-21-1996970544-876638566-416048646-263735" providerId="AD"/>
      </p:ext>
    </p:extLst>
  </p:cmAuthor>
  <p:cmAuthor id="5" name="Pati, Swamy/TPA" initials="PS" lastIdx="1" clrIdx="4">
    <p:extLst>
      <p:ext uri="{19B8F6BF-5375-455C-9EA6-DF929625EA0E}">
        <p15:presenceInfo xmlns:p15="http://schemas.microsoft.com/office/powerpoint/2012/main" userId="S-1-5-21-682003330-2025429265-839522115-1231930" providerId="AD"/>
      </p:ext>
    </p:extLst>
  </p:cmAuthor>
  <p:cmAuthor id="6" name="Van der Tak, Laurens/BSS" initials="VdTL [2]" lastIdx="3" clrIdx="5">
    <p:extLst>
      <p:ext uri="{19B8F6BF-5375-455C-9EA6-DF929625EA0E}">
        <p15:presenceInfo xmlns:p15="http://schemas.microsoft.com/office/powerpoint/2012/main" userId="S-1-5-21-682003330-2025429265-839522115-12345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767676"/>
    <a:srgbClr val="FFFFFF"/>
    <a:srgbClr val="FDD443"/>
    <a:srgbClr val="333F7F"/>
    <a:srgbClr val="0070C0"/>
    <a:srgbClr val="008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28" autoAdjust="0"/>
  </p:normalViewPr>
  <p:slideViewPr>
    <p:cSldViewPr snapToGrid="0">
      <p:cViewPr varScale="1">
        <p:scale>
          <a:sx n="81" d="100"/>
          <a:sy n="81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36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Monetized Risk by Facility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373516407963348E-2"/>
          <c:y val="0.16343087711051044"/>
          <c:w val="0.80806647496022843"/>
          <c:h val="0.78846784776902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C6-42C4-B10E-CFD85E32CDF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C6-42C4-B10E-CFD85E32CDF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C6-42C4-B10E-CFD85E32CDF0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C6-42C4-B10E-CFD85E32CDF0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8C6-42C4-B10E-CFD85E32CDF0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8C6-42C4-B10E-CFD85E32CDF0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8C6-42C4-B10E-CFD85E32CDF0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8C6-42C4-B10E-CFD85E32CDF0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8C6-42C4-B10E-CFD85E32CDF0}"/>
              </c:ext>
            </c:extLst>
          </c:dPt>
          <c:dLbls>
            <c:dLbl>
              <c:idx val="0"/>
              <c:layout>
                <c:manualLayout>
                  <c:x val="-0.22460438999489535"/>
                  <c:y val="4.524886877828054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99387442572742"/>
                      <c:h val="0.104638009049773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8C6-42C4-B10E-CFD85E32CDF0}"/>
                </c:ext>
              </c:extLst>
            </c:dLbl>
            <c:dLbl>
              <c:idx val="1"/>
              <c:layout>
                <c:manualLayout>
                  <c:x val="0.10297636991394453"/>
                  <c:y val="2.69296089120081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C6-42C4-B10E-CFD85E32CDF0}"/>
                </c:ext>
              </c:extLst>
            </c:dLbl>
            <c:dLbl>
              <c:idx val="2"/>
              <c:layout>
                <c:manualLayout>
                  <c:x val="-0.16358689754132955"/>
                  <c:y val="-1.602326575693875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C6-42C4-B10E-CFD85E32CDF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8C6-42C4-B10E-CFD85E32CDF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8C6-42C4-B10E-CFD85E32CDF0}"/>
                </c:ext>
              </c:extLst>
            </c:dLbl>
            <c:dLbl>
              <c:idx val="6"/>
              <c:layout>
                <c:manualLayout>
                  <c:x val="6.7421109114806241E-2"/>
                  <c:y val="-0.1204172159475540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8C6-42C4-B10E-CFD85E32CDF0}"/>
                </c:ext>
              </c:extLst>
            </c:dLbl>
            <c:dLbl>
              <c:idx val="7"/>
              <c:layout>
                <c:manualLayout>
                  <c:x val="0.12809584674809982"/>
                  <c:y val="-2.00068882792365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8C6-42C4-B10E-CFD85E32CDF0}"/>
                </c:ext>
              </c:extLst>
            </c:dLbl>
            <c:dLbl>
              <c:idx val="8"/>
              <c:layout>
                <c:manualLayout>
                  <c:x val="6.4121378013046945E-2"/>
                  <c:y val="0.1419038966283060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8C6-42C4-B10E-CFD85E32CD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'Facility Type summary'!$G$2:$G$10</c:f>
              <c:strCache>
                <c:ptCount val="9"/>
                <c:pt idx="0">
                  <c:v>Booster Lift Station</c:v>
                </c:pt>
                <c:pt idx="1">
                  <c:v>CWP</c:v>
                </c:pt>
                <c:pt idx="2">
                  <c:v>Lift Station</c:v>
                </c:pt>
                <c:pt idx="3">
                  <c:v>Potable Water Booster Station</c:v>
                </c:pt>
                <c:pt idx="4">
                  <c:v>Reclaim Booster Station</c:v>
                </c:pt>
                <c:pt idx="5">
                  <c:v>Vacuum Station</c:v>
                </c:pt>
                <c:pt idx="6">
                  <c:v>Well</c:v>
                </c:pt>
                <c:pt idx="7">
                  <c:v>WTP</c:v>
                </c:pt>
                <c:pt idx="8">
                  <c:v>WWTP</c:v>
                </c:pt>
              </c:strCache>
            </c:strRef>
          </c:cat>
          <c:val>
            <c:numRef>
              <c:f>'Facility Type summary'!$H$2:$H$10</c:f>
              <c:numCache>
                <c:formatCode>_("$"* #,##0.0_);_("$"* \(#,##0.0\);_("$"* "-"??_);_(@_)</c:formatCode>
                <c:ptCount val="9"/>
                <c:pt idx="0">
                  <c:v>893781.30626298068</c:v>
                </c:pt>
                <c:pt idx="1">
                  <c:v>455800.760820314</c:v>
                </c:pt>
                <c:pt idx="2">
                  <c:v>15008843.865785176</c:v>
                </c:pt>
                <c:pt idx="3">
                  <c:v>34872.894142662</c:v>
                </c:pt>
                <c:pt idx="4">
                  <c:v>21782.856956740401</c:v>
                </c:pt>
                <c:pt idx="5">
                  <c:v>5200696.8807243221</c:v>
                </c:pt>
                <c:pt idx="6">
                  <c:v>3829545.7857362358</c:v>
                </c:pt>
                <c:pt idx="7">
                  <c:v>8211819.0260340655</c:v>
                </c:pt>
                <c:pt idx="8">
                  <c:v>6732725.3860259932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8C6-42C4-B10E-CFD85E32CDF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2239391424493736E-2"/>
          <c:y val="0.11467819121362428"/>
          <c:w val="0.83738028039328372"/>
          <c:h val="0.8305470340116009"/>
        </c:manualLayout>
      </c:layout>
      <c:lineChart>
        <c:grouping val="standard"/>
        <c:varyColors val="0"/>
        <c:ser>
          <c:idx val="0"/>
          <c:order val="0"/>
          <c:tx>
            <c:strRef>
              <c:f>'All Benefit and Cost Summary'!$AW$1</c:f>
              <c:strCache>
                <c:ptCount val="1"/>
                <c:pt idx="0">
                  <c:v>Scn4 Physical Asset + Business Risk Avoided with Strategy ($)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'All Benefit and Cost Summary'!$A$2:$A$151</c:f>
              <c:strCache>
                <c:ptCount val="150"/>
                <c:pt idx="0">
                  <c:v>2045 UTAH AV</c:v>
                </c:pt>
                <c:pt idx="1">
                  <c:v>MAIN ST WTP</c:v>
                </c:pt>
                <c:pt idx="2">
                  <c:v>1202 BUNKER HILL BV</c:v>
                </c:pt>
                <c:pt idx="3">
                  <c:v>HENDRICKS WTP</c:v>
                </c:pt>
                <c:pt idx="4">
                  <c:v>1636 TALLEYRAND AV</c:v>
                </c:pt>
                <c:pt idx="5">
                  <c:v>7200 AC SKINNER PY</c:v>
                </c:pt>
                <c:pt idx="6">
                  <c:v>1023 LAURA ST N</c:v>
                </c:pt>
                <c:pt idx="7">
                  <c:v>PONCE DE LEON WWTP</c:v>
                </c:pt>
                <c:pt idx="8">
                  <c:v>MONTEREY (All)</c:v>
                </c:pt>
                <c:pt idx="9">
                  <c:v>SOUTHWEST (All)</c:v>
                </c:pt>
                <c:pt idx="10">
                  <c:v>MAYPORT WTP</c:v>
                </c:pt>
                <c:pt idx="11">
                  <c:v>210 HOLLYBROOK AV</c:v>
                </c:pt>
                <c:pt idx="12">
                  <c:v>BUCKMAN (All)</c:v>
                </c:pt>
                <c:pt idx="13">
                  <c:v>130 METZ ST</c:v>
                </c:pt>
                <c:pt idx="14">
                  <c:v>5301 EVERGREEN AV</c:v>
                </c:pt>
                <c:pt idx="15">
                  <c:v>7834 HOLIDAY RD S</c:v>
                </c:pt>
                <c:pt idx="16">
                  <c:v>JULINGTON CREEK PLANTATION</c:v>
                </c:pt>
                <c:pt idx="17">
                  <c:v>MAIN STREET WELLFIELDWELL 10</c:v>
                </c:pt>
                <c:pt idx="18">
                  <c:v>ST JOHNS FOREST WTP 1</c:v>
                </c:pt>
                <c:pt idx="19">
                  <c:v>544 BOWLAN ST</c:v>
                </c:pt>
                <c:pt idx="20">
                  <c:v>2732 SCOTT MILL LA</c:v>
                </c:pt>
                <c:pt idx="21">
                  <c:v>8617 WESTERN WY</c:v>
                </c:pt>
                <c:pt idx="22">
                  <c:v>MAIN STREET WELLFIELDWELL 1</c:v>
                </c:pt>
                <c:pt idx="23">
                  <c:v>11305 HARTS RD</c:v>
                </c:pt>
                <c:pt idx="24">
                  <c:v>6927 HANSON DR S</c:v>
                </c:pt>
                <c:pt idx="25">
                  <c:v>8602 ZOO RD</c:v>
                </c:pt>
                <c:pt idx="26">
                  <c:v>5233 5TH ST W</c:v>
                </c:pt>
                <c:pt idx="27">
                  <c:v>MAIN STREET WELLFIELDWELL 3</c:v>
                </c:pt>
                <c:pt idx="28">
                  <c:v>4881 TIMUQUANA RD</c:v>
                </c:pt>
                <c:pt idx="29">
                  <c:v>1706 BOULEVARD AV</c:v>
                </c:pt>
                <c:pt idx="30">
                  <c:v>5104 118TH ST</c:v>
                </c:pt>
                <c:pt idx="31">
                  <c:v>487 GROVE PARK BV</c:v>
                </c:pt>
                <c:pt idx="32">
                  <c:v>2251 MCCOY CREEK BV</c:v>
                </c:pt>
                <c:pt idx="33">
                  <c:v>ST. JOHNS FOREST WELLFIELDWELL 3</c:v>
                </c:pt>
                <c:pt idx="34">
                  <c:v>3254 TOWNSEND BV</c:v>
                </c:pt>
                <c:pt idx="35">
                  <c:v>847 HICKORY HILL DR</c:v>
                </c:pt>
                <c:pt idx="36">
                  <c:v>BRIERWOOD WELLFIELDWELL 5</c:v>
                </c:pt>
                <c:pt idx="37">
                  <c:v>6947 NORWOOD AV</c:v>
                </c:pt>
                <c:pt idx="38">
                  <c:v>6801 RHONE DR</c:v>
                </c:pt>
                <c:pt idx="39">
                  <c:v>ARLINGTON WELLFIELDWELL 5</c:v>
                </c:pt>
                <c:pt idx="40">
                  <c:v>7211 RHODE ISLAND DR E</c:v>
                </c:pt>
                <c:pt idx="41">
                  <c:v>DOWNTOWN CWP</c:v>
                </c:pt>
                <c:pt idx="42">
                  <c:v>NASSAU WTP 1</c:v>
                </c:pt>
                <c:pt idx="43">
                  <c:v>420 TRESCA RD</c:v>
                </c:pt>
                <c:pt idx="44">
                  <c:v>6705 CHERBORG AV N</c:v>
                </c:pt>
                <c:pt idx="45">
                  <c:v>DEERWOOD 3 WTP</c:v>
                </c:pt>
                <c:pt idx="46">
                  <c:v>1509 EL PRADO RD</c:v>
                </c:pt>
                <c:pt idx="47">
                  <c:v>834 BAY ST E</c:v>
                </c:pt>
                <c:pt idx="48">
                  <c:v>8460 BRIERWOOD RD</c:v>
                </c:pt>
                <c:pt idx="49">
                  <c:v>4100 HARBOR VIEW DR</c:v>
                </c:pt>
                <c:pt idx="50">
                  <c:v>94 32ND ST E</c:v>
                </c:pt>
                <c:pt idx="51">
                  <c:v>3300 SAN PABLO RD S</c:v>
                </c:pt>
                <c:pt idx="52">
                  <c:v>RIDENOUR WELLFIELDWELL 7</c:v>
                </c:pt>
                <c:pt idx="53">
                  <c:v>2809 5TH ST W</c:v>
                </c:pt>
                <c:pt idx="54">
                  <c:v>5219 GOLF COURSE DR</c:v>
                </c:pt>
                <c:pt idx="55">
                  <c:v>8100 GRAMPELL DR</c:v>
                </c:pt>
                <c:pt idx="56">
                  <c:v>331 LAURINA ST</c:v>
                </c:pt>
                <c:pt idx="57">
                  <c:v>10656 KENNEDY LN</c:v>
                </c:pt>
                <c:pt idx="58">
                  <c:v>7702 LENOX AV</c:v>
                </c:pt>
                <c:pt idx="59">
                  <c:v>5730 KINLOCK DR S</c:v>
                </c:pt>
                <c:pt idx="60">
                  <c:v>5490 SHINDLER DR</c:v>
                </c:pt>
                <c:pt idx="61">
                  <c:v>3806 HERSCHEL ST</c:v>
                </c:pt>
                <c:pt idx="62">
                  <c:v>2391 BREST RD</c:v>
                </c:pt>
                <c:pt idx="63">
                  <c:v>10410 LAWSON RD</c:v>
                </c:pt>
                <c:pt idx="64">
                  <c:v>7150 CIVIC CLUB DR</c:v>
                </c:pt>
                <c:pt idx="65">
                  <c:v>8431 SPRINGTREE RD</c:v>
                </c:pt>
                <c:pt idx="66">
                  <c:v>8622 BEECHFERN LN</c:v>
                </c:pt>
                <c:pt idx="67">
                  <c:v>3650 SALISBURY RD</c:v>
                </c:pt>
                <c:pt idx="68">
                  <c:v>74 BAISDEN RD</c:v>
                </c:pt>
                <c:pt idx="69">
                  <c:v>4522 TOWN CENTER PY</c:v>
                </c:pt>
                <c:pt idx="70">
                  <c:v>4526 DETAILLIE DR</c:v>
                </c:pt>
                <c:pt idx="71">
                  <c:v>4959 ORTEGA HILLS DR</c:v>
                </c:pt>
                <c:pt idx="72">
                  <c:v>4140 KINGSBURY ST</c:v>
                </c:pt>
                <c:pt idx="73">
                  <c:v>4211 WOODMERE ST</c:v>
                </c:pt>
                <c:pt idx="74">
                  <c:v>6217 WILSON BLVD</c:v>
                </c:pt>
                <c:pt idx="75">
                  <c:v>MAIN STREET WELLFIELDWELL 6</c:v>
                </c:pt>
                <c:pt idx="76">
                  <c:v>11452 RENNE DR W</c:v>
                </c:pt>
                <c:pt idx="77">
                  <c:v>6267 WHISPERING OAKS DR N (6268)</c:v>
                </c:pt>
                <c:pt idx="78">
                  <c:v>MAIN STREET WELLFIELDWELL 6A</c:v>
                </c:pt>
                <c:pt idx="79">
                  <c:v>11247 BEACON DR</c:v>
                </c:pt>
                <c:pt idx="80">
                  <c:v>4516 MORRISON ST</c:v>
                </c:pt>
                <c:pt idx="81">
                  <c:v>512 ARLINGTON PLACE</c:v>
                </c:pt>
                <c:pt idx="82">
                  <c:v>1990 GREENWOOD ST</c:v>
                </c:pt>
                <c:pt idx="83">
                  <c:v>8671 OSPREY LN</c:v>
                </c:pt>
                <c:pt idx="84">
                  <c:v>4807 DUCHENEAU DR</c:v>
                </c:pt>
                <c:pt idx="85">
                  <c:v>PONTE VEDRA NORTH WTP</c:v>
                </c:pt>
                <c:pt idx="86">
                  <c:v>14041 BARTRAM PARK BV</c:v>
                </c:pt>
                <c:pt idx="87">
                  <c:v>14600 CEDAR ISLAND DR</c:v>
                </c:pt>
                <c:pt idx="88">
                  <c:v>3231 HERMITAGE RD E</c:v>
                </c:pt>
                <c:pt idx="89">
                  <c:v>11604 ST JOSEPH RD</c:v>
                </c:pt>
                <c:pt idx="90">
                  <c:v>1920 BISHOP ESTATES RD</c:v>
                </c:pt>
                <c:pt idx="91">
                  <c:v>11260 BEACH BV</c:v>
                </c:pt>
                <c:pt idx="92">
                  <c:v>581 QUEENS HARBOR BV N</c:v>
                </c:pt>
                <c:pt idx="93">
                  <c:v>1530 BROWARD RD</c:v>
                </c:pt>
                <c:pt idx="94">
                  <c:v>HOGANS CREEK CHILLED PLANT</c:v>
                </c:pt>
                <c:pt idx="95">
                  <c:v>3431 KERNAN BV S</c:v>
                </c:pt>
                <c:pt idx="96">
                  <c:v>11035 CREEKWOOD DR</c:v>
                </c:pt>
                <c:pt idx="97">
                  <c:v>7039 ALACHUA AV</c:v>
                </c:pt>
                <c:pt idx="98">
                  <c:v>2415 D ST</c:v>
                </c:pt>
                <c:pt idx="99">
                  <c:v>7263 SECRET WOOD TL</c:v>
                </c:pt>
                <c:pt idx="100">
                  <c:v>1894 CHALLEN AV</c:v>
                </c:pt>
                <c:pt idx="101">
                  <c:v>1646 45TH ST W</c:v>
                </c:pt>
                <c:pt idx="102">
                  <c:v>1705 HODGES BV</c:v>
                </c:pt>
                <c:pt idx="103">
                  <c:v>10837 BLUE PACIFIC CT</c:v>
                </c:pt>
                <c:pt idx="104">
                  <c:v>14802 BARTRAM PARK BV</c:v>
                </c:pt>
                <c:pt idx="105">
                  <c:v>8560 FURY DR</c:v>
                </c:pt>
                <c:pt idx="106">
                  <c:v>1520 HAMMOND BV</c:v>
                </c:pt>
                <c:pt idx="107">
                  <c:v>1140 KNOLL DR W</c:v>
                </c:pt>
                <c:pt idx="108">
                  <c:v>MAYPORT WELLFIELDWELL 1</c:v>
                </c:pt>
                <c:pt idx="109">
                  <c:v>1888 POWELL PL</c:v>
                </c:pt>
                <c:pt idx="110">
                  <c:v>SOUTHWEST WELLFIELDWELL 2</c:v>
                </c:pt>
                <c:pt idx="111">
                  <c:v>CORONA RD WTP</c:v>
                </c:pt>
                <c:pt idx="112">
                  <c:v>2004 LA VACA RD</c:v>
                </c:pt>
                <c:pt idx="113">
                  <c:v>1108 BARNWELL RD</c:v>
                </c:pt>
                <c:pt idx="114">
                  <c:v>US-1 RECLAIM PRESSURE BOOSTER STATION</c:v>
                </c:pt>
                <c:pt idx="115">
                  <c:v>A1A NORTH WTP</c:v>
                </c:pt>
                <c:pt idx="116">
                  <c:v>95135 BRADY POINT RD</c:v>
                </c:pt>
                <c:pt idx="117">
                  <c:v>6630 BROADWAY AV</c:v>
                </c:pt>
                <c:pt idx="118">
                  <c:v>10182 BRADLEY RD</c:v>
                </c:pt>
                <c:pt idx="119">
                  <c:v>1060 ELLIS RD N</c:v>
                </c:pt>
                <c:pt idx="120">
                  <c:v>CORONA ROAD WELLFIELDWELL 1</c:v>
                </c:pt>
                <c:pt idx="121">
                  <c:v>96135 MARSH LAKES</c:v>
                </c:pt>
                <c:pt idx="122">
                  <c:v>10797 FT CAROLINE RD</c:v>
                </c:pt>
                <c:pt idx="123">
                  <c:v>MAYPORT WELLFIELDWELL 2</c:v>
                </c:pt>
                <c:pt idx="124">
                  <c:v>11220 ALUMNI WY</c:v>
                </c:pt>
                <c:pt idx="125">
                  <c:v>8104 ARGYLE FOREST BV</c:v>
                </c:pt>
                <c:pt idx="126">
                  <c:v>2740 CR 210</c:v>
                </c:pt>
                <c:pt idx="127">
                  <c:v>96515 OTTER RUN</c:v>
                </c:pt>
                <c:pt idx="128">
                  <c:v>ST. JOHNS FOREST WELLFIELDWELL 1</c:v>
                </c:pt>
                <c:pt idx="129">
                  <c:v>11082 BECKLEY PL</c:v>
                </c:pt>
                <c:pt idx="130">
                  <c:v>1818 WILLOWBRANCH TERRACE</c:v>
                </c:pt>
                <c:pt idx="131">
                  <c:v>2010 LEWIS INDUSTRIAL DR</c:v>
                </c:pt>
                <c:pt idx="132">
                  <c:v>2084 ST JOHNS PY</c:v>
                </c:pt>
                <c:pt idx="133">
                  <c:v>253 STATE RD A1A N</c:v>
                </c:pt>
                <c:pt idx="134">
                  <c:v>536 LE MASTER DR</c:v>
                </c:pt>
                <c:pt idx="135">
                  <c:v>604 WATER ST</c:v>
                </c:pt>
                <c:pt idx="136">
                  <c:v>6868 BELFORT OAKS PL</c:v>
                </c:pt>
                <c:pt idx="137">
                  <c:v>7017 7019 SAN FERNANDO PL</c:v>
                </c:pt>
                <c:pt idx="138">
                  <c:v>718 STANDISH PL</c:v>
                </c:pt>
                <c:pt idx="139">
                  <c:v>7863 LITTLE FOX LN</c:v>
                </c:pt>
                <c:pt idx="140">
                  <c:v>FAIRFAX WELLFIELDWELL 4</c:v>
                </c:pt>
                <c:pt idx="141">
                  <c:v>GREENLAND WELLFIELDWELL 2</c:v>
                </c:pt>
                <c:pt idx="142">
                  <c:v>MAIN STREET WELLFIELDWELL 12</c:v>
                </c:pt>
                <c:pt idx="143">
                  <c:v>NORWOOD WTP</c:v>
                </c:pt>
                <c:pt idx="144">
                  <c:v>OAKRIDGE WELLFIELDWELL 2</c:v>
                </c:pt>
                <c:pt idx="145">
                  <c:v>PONCE DE LEON WELLFIELDWELL 1</c:v>
                </c:pt>
                <c:pt idx="146">
                  <c:v>PONTE VEDRA NORTH WELLFIELDWELL 1</c:v>
                </c:pt>
                <c:pt idx="147">
                  <c:v>PONTE VEDRA WWTP</c:v>
                </c:pt>
                <c:pt idx="148">
                  <c:v>SAN MARCO CWP</c:v>
                </c:pt>
                <c:pt idx="149">
                  <c:v>ST. JOHNS NORTH WELLFIELDWELL 2</c:v>
                </c:pt>
              </c:strCache>
            </c:strRef>
          </c:cat>
          <c:val>
            <c:numRef>
              <c:f>'All Benefit and Cost Summary'!$AW$2:$AW$151</c:f>
              <c:numCache>
                <c:formatCode>"$"#,##0.0_);[Red]\("$"#,##0.0\)</c:formatCode>
                <c:ptCount val="150"/>
                <c:pt idx="0">
                  <c:v>5535283.7378116027</c:v>
                </c:pt>
                <c:pt idx="1">
                  <c:v>3913204.1088970564</c:v>
                </c:pt>
                <c:pt idx="2">
                  <c:v>3230754.7125720643</c:v>
                </c:pt>
                <c:pt idx="3">
                  <c:v>2463923.0046573877</c:v>
                </c:pt>
                <c:pt idx="4">
                  <c:v>1590552.2312912811</c:v>
                </c:pt>
                <c:pt idx="5">
                  <c:v>1523044.895075578</c:v>
                </c:pt>
                <c:pt idx="6">
                  <c:v>1157178.1638532318</c:v>
                </c:pt>
                <c:pt idx="7">
                  <c:v>1151313.17011289</c:v>
                </c:pt>
                <c:pt idx="8">
                  <c:v>1001314.7997729111</c:v>
                </c:pt>
                <c:pt idx="9">
                  <c:v>919151.21169520938</c:v>
                </c:pt>
                <c:pt idx="10">
                  <c:v>905884.0304205229</c:v>
                </c:pt>
                <c:pt idx="11">
                  <c:v>891831.50619616709</c:v>
                </c:pt>
                <c:pt idx="12">
                  <c:v>859307.77891691262</c:v>
                </c:pt>
                <c:pt idx="13">
                  <c:v>814794.69002801611</c:v>
                </c:pt>
                <c:pt idx="14">
                  <c:v>780483.05027099594</c:v>
                </c:pt>
                <c:pt idx="15">
                  <c:v>765624.59592620528</c:v>
                </c:pt>
                <c:pt idx="16">
                  <c:v>666190.4244395101</c:v>
                </c:pt>
                <c:pt idx="17">
                  <c:v>633487.84401332098</c:v>
                </c:pt>
                <c:pt idx="18">
                  <c:v>632783.514110588</c:v>
                </c:pt>
                <c:pt idx="19">
                  <c:v>619164.59444081516</c:v>
                </c:pt>
                <c:pt idx="20">
                  <c:v>612903.45323621284</c:v>
                </c:pt>
                <c:pt idx="21">
                  <c:v>599732.16301211389</c:v>
                </c:pt>
                <c:pt idx="22">
                  <c:v>536673.80409329711</c:v>
                </c:pt>
                <c:pt idx="23">
                  <c:v>501602.47664908424</c:v>
                </c:pt>
                <c:pt idx="24">
                  <c:v>443055.58751205716</c:v>
                </c:pt>
                <c:pt idx="25">
                  <c:v>428149.94331997295</c:v>
                </c:pt>
                <c:pt idx="26">
                  <c:v>405609.76409187366</c:v>
                </c:pt>
                <c:pt idx="27">
                  <c:v>382599.03799031</c:v>
                </c:pt>
                <c:pt idx="28">
                  <c:v>373814.07923686731</c:v>
                </c:pt>
                <c:pt idx="29">
                  <c:v>355357.5339809857</c:v>
                </c:pt>
                <c:pt idx="30">
                  <c:v>318779.8893111599</c:v>
                </c:pt>
                <c:pt idx="31">
                  <c:v>304261.66991448798</c:v>
                </c:pt>
                <c:pt idx="32">
                  <c:v>280755.44169327168</c:v>
                </c:pt>
                <c:pt idx="33">
                  <c:v>267702.79218167299</c:v>
                </c:pt>
                <c:pt idx="34">
                  <c:v>263325.68487123883</c:v>
                </c:pt>
                <c:pt idx="35">
                  <c:v>248982.80897976094</c:v>
                </c:pt>
                <c:pt idx="36">
                  <c:v>232239.85216914205</c:v>
                </c:pt>
                <c:pt idx="37">
                  <c:v>225834.55774489691</c:v>
                </c:pt>
                <c:pt idx="38">
                  <c:v>220283.0360002344</c:v>
                </c:pt>
                <c:pt idx="39">
                  <c:v>217807.76753425598</c:v>
                </c:pt>
                <c:pt idx="40">
                  <c:v>209518.50566992199</c:v>
                </c:pt>
                <c:pt idx="41">
                  <c:v>197431.871781617</c:v>
                </c:pt>
                <c:pt idx="42">
                  <c:v>196637.82599218132</c:v>
                </c:pt>
                <c:pt idx="43">
                  <c:v>193869.79230713437</c:v>
                </c:pt>
                <c:pt idx="44">
                  <c:v>190205.44789035118</c:v>
                </c:pt>
                <c:pt idx="45">
                  <c:v>164999.86306953902</c:v>
                </c:pt>
                <c:pt idx="46">
                  <c:v>156592.09218537668</c:v>
                </c:pt>
                <c:pt idx="47">
                  <c:v>145573.4615358829</c:v>
                </c:pt>
                <c:pt idx="48">
                  <c:v>145536.7419735018</c:v>
                </c:pt>
                <c:pt idx="49">
                  <c:v>143740.25417278596</c:v>
                </c:pt>
                <c:pt idx="50">
                  <c:v>141453.88865726971</c:v>
                </c:pt>
                <c:pt idx="51">
                  <c:v>128487.94457569849</c:v>
                </c:pt>
                <c:pt idx="52">
                  <c:v>123638.35783905302</c:v>
                </c:pt>
                <c:pt idx="53">
                  <c:v>121783.85481483804</c:v>
                </c:pt>
                <c:pt idx="54">
                  <c:v>120568.2983155424</c:v>
                </c:pt>
                <c:pt idx="55">
                  <c:v>119540.42956150784</c:v>
                </c:pt>
                <c:pt idx="56">
                  <c:v>118126.44161635335</c:v>
                </c:pt>
                <c:pt idx="57">
                  <c:v>116940.2580957419</c:v>
                </c:pt>
                <c:pt idx="58">
                  <c:v>115656.44365639826</c:v>
                </c:pt>
                <c:pt idx="59">
                  <c:v>100949.37286903812</c:v>
                </c:pt>
                <c:pt idx="60">
                  <c:v>97863.910754817334</c:v>
                </c:pt>
                <c:pt idx="61">
                  <c:v>97459.751140456923</c:v>
                </c:pt>
                <c:pt idx="62">
                  <c:v>92300.366954471654</c:v>
                </c:pt>
                <c:pt idx="63">
                  <c:v>89794.441767428187</c:v>
                </c:pt>
                <c:pt idx="64">
                  <c:v>89201.401086400539</c:v>
                </c:pt>
                <c:pt idx="65">
                  <c:v>85331.378797941798</c:v>
                </c:pt>
                <c:pt idx="66">
                  <c:v>77429.277432539428</c:v>
                </c:pt>
                <c:pt idx="67">
                  <c:v>75368.958705288591</c:v>
                </c:pt>
                <c:pt idx="68">
                  <c:v>73111.473332721594</c:v>
                </c:pt>
                <c:pt idx="69">
                  <c:v>66500.574337500191</c:v>
                </c:pt>
                <c:pt idx="70">
                  <c:v>65044.912161430671</c:v>
                </c:pt>
                <c:pt idx="71">
                  <c:v>64831.191727263402</c:v>
                </c:pt>
                <c:pt idx="72">
                  <c:v>63543.119835519348</c:v>
                </c:pt>
                <c:pt idx="73">
                  <c:v>62487.476304176402</c:v>
                </c:pt>
                <c:pt idx="74">
                  <c:v>55515.059084893976</c:v>
                </c:pt>
                <c:pt idx="75">
                  <c:v>51781.343346662994</c:v>
                </c:pt>
                <c:pt idx="76">
                  <c:v>51779.561340514054</c:v>
                </c:pt>
                <c:pt idx="77">
                  <c:v>49304.915690838541</c:v>
                </c:pt>
                <c:pt idx="78">
                  <c:v>47547.065012980194</c:v>
                </c:pt>
                <c:pt idx="79">
                  <c:v>45686.2502295339</c:v>
                </c:pt>
                <c:pt idx="80">
                  <c:v>45535.6791706738</c:v>
                </c:pt>
                <c:pt idx="81">
                  <c:v>44122.212945583371</c:v>
                </c:pt>
                <c:pt idx="82">
                  <c:v>43546.822908015805</c:v>
                </c:pt>
                <c:pt idx="83">
                  <c:v>43457.335529190488</c:v>
                </c:pt>
                <c:pt idx="84">
                  <c:v>43049.790341776257</c:v>
                </c:pt>
                <c:pt idx="85">
                  <c:v>42374.365694272798</c:v>
                </c:pt>
                <c:pt idx="86">
                  <c:v>41976.109219348597</c:v>
                </c:pt>
                <c:pt idx="87">
                  <c:v>41446.8259967985</c:v>
                </c:pt>
                <c:pt idx="88">
                  <c:v>39485.334802827099</c:v>
                </c:pt>
                <c:pt idx="89">
                  <c:v>39450.306890507018</c:v>
                </c:pt>
                <c:pt idx="90">
                  <c:v>34872.894142662</c:v>
                </c:pt>
                <c:pt idx="91">
                  <c:v>33177.461553925707</c:v>
                </c:pt>
                <c:pt idx="92">
                  <c:v>29968.378158048821</c:v>
                </c:pt>
                <c:pt idx="93">
                  <c:v>24988.877661746599</c:v>
                </c:pt>
                <c:pt idx="94">
                  <c:v>24802.302170978015</c:v>
                </c:pt>
                <c:pt idx="95">
                  <c:v>24283.145420040102</c:v>
                </c:pt>
                <c:pt idx="96">
                  <c:v>24003.501964164909</c:v>
                </c:pt>
                <c:pt idx="97">
                  <c:v>20757.030055985429</c:v>
                </c:pt>
                <c:pt idx="98">
                  <c:v>19234.19496180749</c:v>
                </c:pt>
                <c:pt idx="99">
                  <c:v>19052.494456214263</c:v>
                </c:pt>
                <c:pt idx="100">
                  <c:v>18031.976357412121</c:v>
                </c:pt>
                <c:pt idx="101">
                  <c:v>17979.827440453369</c:v>
                </c:pt>
                <c:pt idx="102">
                  <c:v>17568.319163846074</c:v>
                </c:pt>
                <c:pt idx="103">
                  <c:v>17447.422904683699</c:v>
                </c:pt>
                <c:pt idx="104">
                  <c:v>16004.363421482198</c:v>
                </c:pt>
                <c:pt idx="105">
                  <c:v>15698.626587560286</c:v>
                </c:pt>
                <c:pt idx="106">
                  <c:v>15600.0639608569</c:v>
                </c:pt>
                <c:pt idx="107">
                  <c:v>12662.868627677839</c:v>
                </c:pt>
                <c:pt idx="108">
                  <c:v>11606.2401462816</c:v>
                </c:pt>
                <c:pt idx="109">
                  <c:v>10289.945697118517</c:v>
                </c:pt>
                <c:pt idx="110">
                  <c:v>10150.9381987015</c:v>
                </c:pt>
                <c:pt idx="111">
                  <c:v>10005.49612808673</c:v>
                </c:pt>
                <c:pt idx="112">
                  <c:v>8728.1876407399504</c:v>
                </c:pt>
                <c:pt idx="113">
                  <c:v>8489.3311059261105</c:v>
                </c:pt>
                <c:pt idx="114">
                  <c:v>8465.8041937593007</c:v>
                </c:pt>
                <c:pt idx="115">
                  <c:v>7669.9224933931928</c:v>
                </c:pt>
                <c:pt idx="116">
                  <c:v>7662.5131023330605</c:v>
                </c:pt>
                <c:pt idx="117">
                  <c:v>6765.468342300217</c:v>
                </c:pt>
                <c:pt idx="118">
                  <c:v>6318.5871831528402</c:v>
                </c:pt>
                <c:pt idx="119">
                  <c:v>6101.9626397788015</c:v>
                </c:pt>
                <c:pt idx="120">
                  <c:v>5864.5771538220797</c:v>
                </c:pt>
                <c:pt idx="121">
                  <c:v>4034.523432995094</c:v>
                </c:pt>
                <c:pt idx="122">
                  <c:v>3634.0130603148782</c:v>
                </c:pt>
                <c:pt idx="123">
                  <c:v>3111.1348992875201</c:v>
                </c:pt>
                <c:pt idx="124">
                  <c:v>2373.1024924129797</c:v>
                </c:pt>
                <c:pt idx="125">
                  <c:v>2290.588080613491</c:v>
                </c:pt>
                <c:pt idx="126">
                  <c:v>1263.6919495682014</c:v>
                </c:pt>
                <c:pt idx="127">
                  <c:v>941.8975571142721</c:v>
                </c:pt>
                <c:pt idx="128">
                  <c:v>501.371681745611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A9-4F2A-A7D6-B81DBD499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3322824"/>
        <c:axId val="623323808"/>
      </c:lineChart>
      <c:lineChart>
        <c:grouping val="standard"/>
        <c:varyColors val="0"/>
        <c:ser>
          <c:idx val="3"/>
          <c:order val="1"/>
          <c:tx>
            <c:strRef>
              <c:f>'All Benefit and Cost Summary'!$AX$1</c:f>
              <c:strCache>
                <c:ptCount val="1"/>
                <c:pt idx="0">
                  <c:v> Risk Score (Sc.4)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'All Benefit and Cost Summary'!$AX$2:$AX$151</c:f>
              <c:numCache>
                <c:formatCode>_(* #,##0_);_(* \(#,##0\);_(* "-"??_);_(@_)</c:formatCode>
                <c:ptCount val="150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A9-4F2A-A7D6-B81DBD499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336544"/>
        <c:axId val="496333920"/>
      </c:lineChart>
      <c:catAx>
        <c:axId val="6233228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Facilities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crossAx val="623323808"/>
        <c:crosses val="autoZero"/>
        <c:auto val="1"/>
        <c:lblAlgn val="ctr"/>
        <c:lblOffset val="100"/>
        <c:noMultiLvlLbl val="0"/>
      </c:catAx>
      <c:valAx>
        <c:axId val="6233238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Total Monetized Risk Avoided (Direct Damage plus Business Losses)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22824"/>
        <c:crosses val="autoZero"/>
        <c:crossBetween val="between"/>
      </c:valAx>
      <c:valAx>
        <c:axId val="496333920"/>
        <c:scaling>
          <c:orientation val="minMax"/>
          <c:max val="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Level of Service Score based on Risk Avoided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336544"/>
        <c:crosses val="max"/>
        <c:crossBetween val="between"/>
      </c:valAx>
      <c:catAx>
        <c:axId val="496336544"/>
        <c:scaling>
          <c:orientation val="minMax"/>
        </c:scaling>
        <c:delete val="1"/>
        <c:axPos val="b"/>
        <c:majorTickMark val="out"/>
        <c:minorTickMark val="none"/>
        <c:tickLblPos val="nextTo"/>
        <c:crossAx val="496333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Comparison of Net Return/ $ Invested to $ Cost Protect against Scenario 4 (Physical Asset and Business Loss)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'Combined Rank Scn 4'!$D$2</c:f>
              <c:strCache>
                <c:ptCount val="1"/>
                <c:pt idx="0">
                  <c:v>SCN4 Hybrid Strategy Cost ($)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'Combined Rank Scn 4'!$A$3:$A$42</c:f>
              <c:strCache>
                <c:ptCount val="40"/>
                <c:pt idx="0">
                  <c:v>2045 UTAH AV</c:v>
                </c:pt>
                <c:pt idx="1">
                  <c:v>MAIN STREET WELLFIELDWELL 1</c:v>
                </c:pt>
                <c:pt idx="2">
                  <c:v>RIDENOUR WELLFIELDWELL 7</c:v>
                </c:pt>
                <c:pt idx="3">
                  <c:v>1636 TALLEYRAND AV</c:v>
                </c:pt>
                <c:pt idx="4">
                  <c:v>SOUTHWEST (All)</c:v>
                </c:pt>
                <c:pt idx="5">
                  <c:v>3300 SAN PABLO RD S</c:v>
                </c:pt>
                <c:pt idx="6">
                  <c:v>1706 BOULEVARD AV</c:v>
                </c:pt>
                <c:pt idx="7">
                  <c:v>1023 LAURA ST N</c:v>
                </c:pt>
                <c:pt idx="8">
                  <c:v>1202 BUNKER HILL BV</c:v>
                </c:pt>
                <c:pt idx="9">
                  <c:v>210 HOLLYBROOK AV</c:v>
                </c:pt>
                <c:pt idx="10">
                  <c:v>7834 HOLIDAY RD S</c:v>
                </c:pt>
                <c:pt idx="11">
                  <c:v>MAIN STREET WELLFIELDWELL 3</c:v>
                </c:pt>
                <c:pt idx="12">
                  <c:v>6927 HANSON DR S</c:v>
                </c:pt>
                <c:pt idx="13">
                  <c:v>4140 KINGSBURY ST</c:v>
                </c:pt>
                <c:pt idx="14">
                  <c:v>ST JOHNS FOREST WTP 1</c:v>
                </c:pt>
                <c:pt idx="15">
                  <c:v>MAYPORT WTP</c:v>
                </c:pt>
                <c:pt idx="16">
                  <c:v>MAIN STREET WELLFIELDWELL 10</c:v>
                </c:pt>
                <c:pt idx="17">
                  <c:v>5301 EVERGREEN AV</c:v>
                </c:pt>
                <c:pt idx="18">
                  <c:v>ST. JOHNS FOREST WELLFIELDWELL 3</c:v>
                </c:pt>
                <c:pt idx="19">
                  <c:v>MAIN ST WTP</c:v>
                </c:pt>
                <c:pt idx="20">
                  <c:v>2251 MCCOY CREEK BV</c:v>
                </c:pt>
                <c:pt idx="21">
                  <c:v>8617 WESTERN WY</c:v>
                </c:pt>
                <c:pt idx="22">
                  <c:v>130 METZ ST</c:v>
                </c:pt>
                <c:pt idx="23">
                  <c:v>HENDRICKS WTP</c:v>
                </c:pt>
                <c:pt idx="24">
                  <c:v>2732 SCOTT MILL LA</c:v>
                </c:pt>
                <c:pt idx="25">
                  <c:v>PONCE DE LEON WWTP</c:v>
                </c:pt>
                <c:pt idx="26">
                  <c:v>DEERWOOD 3 WTP</c:v>
                </c:pt>
                <c:pt idx="27">
                  <c:v>7200 AC SKINNER PY</c:v>
                </c:pt>
                <c:pt idx="28">
                  <c:v>10837 BLUE PACIFIC CT</c:v>
                </c:pt>
                <c:pt idx="29">
                  <c:v>8602 ZOO RD</c:v>
                </c:pt>
                <c:pt idx="30">
                  <c:v>2809 5TH ST W</c:v>
                </c:pt>
                <c:pt idx="31">
                  <c:v>4100 HARBOR VIEW DR</c:v>
                </c:pt>
                <c:pt idx="32">
                  <c:v>512 ARLINGTON PLACE</c:v>
                </c:pt>
                <c:pt idx="33">
                  <c:v>544 BOWLAN ST</c:v>
                </c:pt>
                <c:pt idx="34">
                  <c:v>NASSAU WTP 1</c:v>
                </c:pt>
                <c:pt idx="35">
                  <c:v>1140 KNOLL DR W</c:v>
                </c:pt>
                <c:pt idx="36">
                  <c:v>3431 KERNAN BV S</c:v>
                </c:pt>
                <c:pt idx="37">
                  <c:v>8460 BRIERWOOD RD</c:v>
                </c:pt>
                <c:pt idx="38">
                  <c:v>5490 SHINDLER DR</c:v>
                </c:pt>
                <c:pt idx="39">
                  <c:v>834 BAY ST E</c:v>
                </c:pt>
              </c:strCache>
            </c:strRef>
          </c:cat>
          <c:val>
            <c:numRef>
              <c:f>'Combined Rank Scn 4'!$D$3:$D$42</c:f>
              <c:numCache>
                <c:formatCode>_("$"* #,##0_);_("$"* \(#,##0\);_("$"* "-"??_);_(@_)</c:formatCode>
                <c:ptCount val="40"/>
                <c:pt idx="0">
                  <c:v>54438.089062500003</c:v>
                </c:pt>
                <c:pt idx="1">
                  <c:v>6445.6500000000005</c:v>
                </c:pt>
                <c:pt idx="2">
                  <c:v>2148.5500000000002</c:v>
                </c:pt>
                <c:pt idx="3">
                  <c:v>29693.503124999999</c:v>
                </c:pt>
                <c:pt idx="4">
                  <c:v>25042</c:v>
                </c:pt>
                <c:pt idx="5">
                  <c:v>4297.1000000000004</c:v>
                </c:pt>
                <c:pt idx="6">
                  <c:v>12891.300000000001</c:v>
                </c:pt>
                <c:pt idx="7">
                  <c:v>42742.55</c:v>
                </c:pt>
                <c:pt idx="8">
                  <c:v>129790.302159375</c:v>
                </c:pt>
                <c:pt idx="9">
                  <c:v>37116.87890625</c:v>
                </c:pt>
                <c:pt idx="10">
                  <c:v>39096.445781250004</c:v>
                </c:pt>
                <c:pt idx="11">
                  <c:v>21062.591549999997</c:v>
                </c:pt>
                <c:pt idx="12">
                  <c:v>26742.65</c:v>
                </c:pt>
                <c:pt idx="13">
                  <c:v>4297.1000000000004</c:v>
                </c:pt>
                <c:pt idx="14">
                  <c:v>44540.254687499997</c:v>
                </c:pt>
                <c:pt idx="15">
                  <c:v>64088.477578124999</c:v>
                </c:pt>
                <c:pt idx="16">
                  <c:v>48618.162450000003</c:v>
                </c:pt>
                <c:pt idx="17">
                  <c:v>65188.1</c:v>
                </c:pt>
                <c:pt idx="18">
                  <c:v>22445.55</c:v>
                </c:pt>
                <c:pt idx="19">
                  <c:v>335734.54200000002</c:v>
                </c:pt>
                <c:pt idx="20">
                  <c:v>24594.1</c:v>
                </c:pt>
                <c:pt idx="21">
                  <c:v>53943.197343749998</c:v>
                </c:pt>
                <c:pt idx="22">
                  <c:v>82894.362890624994</c:v>
                </c:pt>
                <c:pt idx="23">
                  <c:v>258580.92304687499</c:v>
                </c:pt>
                <c:pt idx="24">
                  <c:v>64335.923437500001</c:v>
                </c:pt>
                <c:pt idx="25">
                  <c:v>126910.03235624998</c:v>
                </c:pt>
                <c:pt idx="26">
                  <c:v>18558.439453125</c:v>
                </c:pt>
                <c:pt idx="27">
                  <c:v>185643.78153749998</c:v>
                </c:pt>
                <c:pt idx="28">
                  <c:v>2148.5500000000002</c:v>
                </c:pt>
                <c:pt idx="29">
                  <c:v>57782.400000000001</c:v>
                </c:pt>
                <c:pt idx="30">
                  <c:v>17188.400000000001</c:v>
                </c:pt>
                <c:pt idx="31">
                  <c:v>20297</c:v>
                </c:pt>
                <c:pt idx="32">
                  <c:v>6445.6500000000005</c:v>
                </c:pt>
                <c:pt idx="33">
                  <c:v>90525.593193749999</c:v>
                </c:pt>
                <c:pt idx="34">
                  <c:v>28881.880706249998</c:v>
                </c:pt>
                <c:pt idx="35">
                  <c:v>2148.5500000000002</c:v>
                </c:pt>
                <c:pt idx="36">
                  <c:v>4297.1000000000004</c:v>
                </c:pt>
                <c:pt idx="37">
                  <c:v>26742.65</c:v>
                </c:pt>
                <c:pt idx="38">
                  <c:v>18148.45</c:v>
                </c:pt>
                <c:pt idx="39">
                  <c:v>27931.15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4A-4C0E-ACFA-175BCB6BD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64206552"/>
        <c:axId val="664206880"/>
      </c:barChart>
      <c:lineChart>
        <c:grouping val="standard"/>
        <c:varyColors val="0"/>
        <c:ser>
          <c:idx val="0"/>
          <c:order val="0"/>
          <c:tx>
            <c:strRef>
              <c:f>'Combined Rank Scn 4'!$B$2</c:f>
              <c:strCache>
                <c:ptCount val="1"/>
                <c:pt idx="0">
                  <c:v>((Physical Asset + Business  NPV)/Strategy Cost)) SCN4 Hybrid ($)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'Combined Rank Scn 4'!$A$3:$A$42</c:f>
              <c:strCache>
                <c:ptCount val="40"/>
                <c:pt idx="0">
                  <c:v>2045 UTAH AV</c:v>
                </c:pt>
                <c:pt idx="1">
                  <c:v>MAIN STREET WELLFIELDWELL 1</c:v>
                </c:pt>
                <c:pt idx="2">
                  <c:v>RIDENOUR WELLFIELDWELL 7</c:v>
                </c:pt>
                <c:pt idx="3">
                  <c:v>1636 TALLEYRAND AV</c:v>
                </c:pt>
                <c:pt idx="4">
                  <c:v>SOUTHWEST (All)</c:v>
                </c:pt>
                <c:pt idx="5">
                  <c:v>3300 SAN PABLO RD S</c:v>
                </c:pt>
                <c:pt idx="6">
                  <c:v>1706 BOULEVARD AV</c:v>
                </c:pt>
                <c:pt idx="7">
                  <c:v>1023 LAURA ST N</c:v>
                </c:pt>
                <c:pt idx="8">
                  <c:v>1202 BUNKER HILL BV</c:v>
                </c:pt>
                <c:pt idx="9">
                  <c:v>210 HOLLYBROOK AV</c:v>
                </c:pt>
                <c:pt idx="10">
                  <c:v>7834 HOLIDAY RD S</c:v>
                </c:pt>
                <c:pt idx="11">
                  <c:v>MAIN STREET WELLFIELDWELL 3</c:v>
                </c:pt>
                <c:pt idx="12">
                  <c:v>6927 HANSON DR S</c:v>
                </c:pt>
                <c:pt idx="13">
                  <c:v>4140 KINGSBURY ST</c:v>
                </c:pt>
                <c:pt idx="14">
                  <c:v>ST JOHNS FOREST WTP 1</c:v>
                </c:pt>
                <c:pt idx="15">
                  <c:v>MAYPORT WTP</c:v>
                </c:pt>
                <c:pt idx="16">
                  <c:v>MAIN STREET WELLFIELDWELL 10</c:v>
                </c:pt>
                <c:pt idx="17">
                  <c:v>5301 EVERGREEN AV</c:v>
                </c:pt>
                <c:pt idx="18">
                  <c:v>ST. JOHNS FOREST WELLFIELDWELL 3</c:v>
                </c:pt>
                <c:pt idx="19">
                  <c:v>MAIN ST WTP</c:v>
                </c:pt>
                <c:pt idx="20">
                  <c:v>2251 MCCOY CREEK BV</c:v>
                </c:pt>
                <c:pt idx="21">
                  <c:v>8617 WESTERN WY</c:v>
                </c:pt>
                <c:pt idx="22">
                  <c:v>130 METZ ST</c:v>
                </c:pt>
                <c:pt idx="23">
                  <c:v>HENDRICKS WTP</c:v>
                </c:pt>
                <c:pt idx="24">
                  <c:v>2732 SCOTT MILL LA</c:v>
                </c:pt>
                <c:pt idx="25">
                  <c:v>PONCE DE LEON WWTP</c:v>
                </c:pt>
                <c:pt idx="26">
                  <c:v>DEERWOOD 3 WTP</c:v>
                </c:pt>
                <c:pt idx="27">
                  <c:v>7200 AC SKINNER PY</c:v>
                </c:pt>
                <c:pt idx="28">
                  <c:v>10837 BLUE PACIFIC CT</c:v>
                </c:pt>
                <c:pt idx="29">
                  <c:v>8602 ZOO RD</c:v>
                </c:pt>
                <c:pt idx="30">
                  <c:v>2809 5TH ST W</c:v>
                </c:pt>
                <c:pt idx="31">
                  <c:v>4100 HARBOR VIEW DR</c:v>
                </c:pt>
                <c:pt idx="32">
                  <c:v>512 ARLINGTON PLACE</c:v>
                </c:pt>
                <c:pt idx="33">
                  <c:v>544 BOWLAN ST</c:v>
                </c:pt>
                <c:pt idx="34">
                  <c:v>NASSAU WTP 1</c:v>
                </c:pt>
                <c:pt idx="35">
                  <c:v>1140 KNOLL DR W</c:v>
                </c:pt>
                <c:pt idx="36">
                  <c:v>3431 KERNAN BV S</c:v>
                </c:pt>
                <c:pt idx="37">
                  <c:v>8460 BRIERWOOD RD</c:v>
                </c:pt>
                <c:pt idx="38">
                  <c:v>5490 SHINDLER DR</c:v>
                </c:pt>
                <c:pt idx="39">
                  <c:v>834 BAY ST E</c:v>
                </c:pt>
              </c:strCache>
            </c:strRef>
          </c:cat>
          <c:val>
            <c:numRef>
              <c:f>'Combined Rank Scn 4'!$B$3:$B$42</c:f>
              <c:numCache>
                <c:formatCode>0.0000</c:formatCode>
                <c:ptCount val="40"/>
                <c:pt idx="0">
                  <c:v>100.68034611678931</c:v>
                </c:pt>
                <c:pt idx="1">
                  <c:v>82.26139397784506</c:v>
                </c:pt>
                <c:pt idx="2">
                  <c:v>56.545022382096299</c:v>
                </c:pt>
                <c:pt idx="3">
                  <c:v>52.565664670671325</c:v>
                </c:pt>
                <c:pt idx="4">
                  <c:v>35.704385100838962</c:v>
                </c:pt>
                <c:pt idx="5">
                  <c:v>28.901083189988242</c:v>
                </c:pt>
                <c:pt idx="6">
                  <c:v>26.565686469245591</c:v>
                </c:pt>
                <c:pt idx="7">
                  <c:v>26.073213082823361</c:v>
                </c:pt>
                <c:pt idx="8">
                  <c:v>23.892111805124575</c:v>
                </c:pt>
                <c:pt idx="9">
                  <c:v>23.027653522505478</c:v>
                </c:pt>
                <c:pt idx="10">
                  <c:v>18.58297181820517</c:v>
                </c:pt>
                <c:pt idx="11">
                  <c:v>17.164860533997775</c:v>
                </c:pt>
                <c:pt idx="12">
                  <c:v>15.567377859413973</c:v>
                </c:pt>
                <c:pt idx="13">
                  <c:v>13.787442655632717</c:v>
                </c:pt>
                <c:pt idx="14">
                  <c:v>13.207002599115707</c:v>
                </c:pt>
                <c:pt idx="15">
                  <c:v>13.134897015087216</c:v>
                </c:pt>
                <c:pt idx="16">
                  <c:v>12.029859873145432</c:v>
                </c:pt>
                <c:pt idx="17">
                  <c:v>10.972784147275284</c:v>
                </c:pt>
                <c:pt idx="18">
                  <c:v>10.926764645182365</c:v>
                </c:pt>
                <c:pt idx="19">
                  <c:v>10.655649387714941</c:v>
                </c:pt>
                <c:pt idx="20">
                  <c:v>10.415560711441838</c:v>
                </c:pt>
                <c:pt idx="21">
                  <c:v>10.117846040722323</c:v>
                </c:pt>
                <c:pt idx="22">
                  <c:v>8.8293136181418905</c:v>
                </c:pt>
                <c:pt idx="23">
                  <c:v>8.5286341143222444</c:v>
                </c:pt>
                <c:pt idx="24">
                  <c:v>8.5266131344430942</c:v>
                </c:pt>
                <c:pt idx="25">
                  <c:v>8.0718846157176234</c:v>
                </c:pt>
                <c:pt idx="26">
                  <c:v>7.8908263804344383</c:v>
                </c:pt>
                <c:pt idx="27">
                  <c:v>7.2041255702816178</c:v>
                </c:pt>
                <c:pt idx="28">
                  <c:v>7.1205570755550012</c:v>
                </c:pt>
                <c:pt idx="29">
                  <c:v>6.4096947049615958</c:v>
                </c:pt>
                <c:pt idx="30">
                  <c:v>6.0852350896440646</c:v>
                </c:pt>
                <c:pt idx="31">
                  <c:v>6.0818472765820548</c:v>
                </c:pt>
                <c:pt idx="32">
                  <c:v>5.8452697471292057</c:v>
                </c:pt>
                <c:pt idx="33">
                  <c:v>5.8396634873811912</c:v>
                </c:pt>
                <c:pt idx="34">
                  <c:v>5.8083456195991134</c:v>
                </c:pt>
                <c:pt idx="35">
                  <c:v>4.893681146670005</c:v>
                </c:pt>
                <c:pt idx="36">
                  <c:v>4.6510542970934114</c:v>
                </c:pt>
                <c:pt idx="37">
                  <c:v>4.4421211799691429</c:v>
                </c:pt>
                <c:pt idx="38">
                  <c:v>4.3924115147473932</c:v>
                </c:pt>
                <c:pt idx="39">
                  <c:v>4.2118678083746248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4A-4C0E-ACFA-175BCB6BD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105200"/>
        <c:axId val="711102576"/>
      </c:lineChart>
      <c:catAx>
        <c:axId val="664206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206880"/>
        <c:crosses val="autoZero"/>
        <c:auto val="1"/>
        <c:lblAlgn val="ctr"/>
        <c:lblOffset val="100"/>
        <c:noMultiLvlLbl val="0"/>
      </c:catAx>
      <c:valAx>
        <c:axId val="66420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206552"/>
        <c:crosses val="autoZero"/>
        <c:crossBetween val="between"/>
      </c:valAx>
      <c:valAx>
        <c:axId val="711102576"/>
        <c:scaling>
          <c:orientation val="minMax"/>
        </c:scaling>
        <c:delete val="0"/>
        <c:axPos val="r"/>
        <c:numFmt formatCode="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105200"/>
        <c:crosses val="max"/>
        <c:crossBetween val="between"/>
      </c:valAx>
      <c:catAx>
        <c:axId val="711105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1102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'hardcode NPV div $Invested'!$J$3</c:f>
              <c:strCache>
                <c:ptCount val="1"/>
                <c:pt idx="0">
                  <c:v> ((Physical Asset + Business  NPV)/Strategy Cost)) SCN4 Hybrid ($)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'hardcode NPV div $Invested'!$A$4:$A$153</c:f>
              <c:strCache>
                <c:ptCount val="150"/>
                <c:pt idx="0">
                  <c:v>2045 UTAH AV</c:v>
                </c:pt>
                <c:pt idx="1">
                  <c:v>MAIN STREET WELLFIELDWELL 1</c:v>
                </c:pt>
                <c:pt idx="2">
                  <c:v>RIDENOUR WELLFIELDWELL 7</c:v>
                </c:pt>
                <c:pt idx="3">
                  <c:v>1636 TALLEYRAND AV</c:v>
                </c:pt>
                <c:pt idx="4">
                  <c:v>SOUTHWEST (All)</c:v>
                </c:pt>
                <c:pt idx="5">
                  <c:v>3300 SAN PABLO RD S</c:v>
                </c:pt>
                <c:pt idx="6">
                  <c:v>1706 BOULEVARD AV</c:v>
                </c:pt>
                <c:pt idx="7">
                  <c:v>1023 LAURA ST N</c:v>
                </c:pt>
                <c:pt idx="8">
                  <c:v>1202 BUNKER HILL BV</c:v>
                </c:pt>
                <c:pt idx="9">
                  <c:v>210 HOLLYBROOK AV</c:v>
                </c:pt>
                <c:pt idx="10">
                  <c:v>7834 HOLIDAY RD S</c:v>
                </c:pt>
                <c:pt idx="11">
                  <c:v>MAIN STREET WELLFIELDWELL 3</c:v>
                </c:pt>
                <c:pt idx="12">
                  <c:v>6927 HANSON DR S</c:v>
                </c:pt>
                <c:pt idx="13">
                  <c:v>4140 KINGSBURY ST</c:v>
                </c:pt>
                <c:pt idx="14">
                  <c:v>ST JOHNS FOREST WTP 1</c:v>
                </c:pt>
                <c:pt idx="15">
                  <c:v>MAYPORT WTP</c:v>
                </c:pt>
                <c:pt idx="16">
                  <c:v>MAIN STREET WELLFIELDWELL 10</c:v>
                </c:pt>
                <c:pt idx="17">
                  <c:v>5301 EVERGREEN AV</c:v>
                </c:pt>
                <c:pt idx="18">
                  <c:v>ST. JOHNS FOREST WELLFIELDWELL 3</c:v>
                </c:pt>
                <c:pt idx="19">
                  <c:v>MAIN ST WTP</c:v>
                </c:pt>
                <c:pt idx="20">
                  <c:v>2251 MCCOY CREEK BV</c:v>
                </c:pt>
                <c:pt idx="21">
                  <c:v>8617 WESTERN WY</c:v>
                </c:pt>
                <c:pt idx="22">
                  <c:v>130 METZ ST</c:v>
                </c:pt>
                <c:pt idx="23">
                  <c:v>HENDRICKS WTP</c:v>
                </c:pt>
                <c:pt idx="24">
                  <c:v>2732 SCOTT MILL LA</c:v>
                </c:pt>
                <c:pt idx="25">
                  <c:v>PONCE DE LEON WWTP</c:v>
                </c:pt>
                <c:pt idx="26">
                  <c:v>DEERWOOD 3 WTP</c:v>
                </c:pt>
                <c:pt idx="27">
                  <c:v>7200 AC SKINNER PY</c:v>
                </c:pt>
                <c:pt idx="28">
                  <c:v>10837 BLUE PACIFIC CT</c:v>
                </c:pt>
                <c:pt idx="29">
                  <c:v>8602 ZOO RD</c:v>
                </c:pt>
                <c:pt idx="30">
                  <c:v>2809 5TH ST W</c:v>
                </c:pt>
                <c:pt idx="31">
                  <c:v>4100 HARBOR VIEW DR</c:v>
                </c:pt>
                <c:pt idx="32">
                  <c:v>512 ARLINGTON PLACE</c:v>
                </c:pt>
                <c:pt idx="33">
                  <c:v>544 BOWLAN ST</c:v>
                </c:pt>
                <c:pt idx="34">
                  <c:v>NASSAU WTP 1</c:v>
                </c:pt>
                <c:pt idx="35">
                  <c:v>1140 KNOLL DR W</c:v>
                </c:pt>
                <c:pt idx="36">
                  <c:v>3431 KERNAN BV S</c:v>
                </c:pt>
                <c:pt idx="37">
                  <c:v>8460 BRIERWOOD RD</c:v>
                </c:pt>
                <c:pt idx="38">
                  <c:v>5490 SHINDLER DR</c:v>
                </c:pt>
                <c:pt idx="39">
                  <c:v>834 BAY ST E</c:v>
                </c:pt>
                <c:pt idx="40">
                  <c:v>8622 BEECHFERN LN</c:v>
                </c:pt>
                <c:pt idx="41">
                  <c:v>5233 5TH ST W</c:v>
                </c:pt>
                <c:pt idx="42">
                  <c:v>331 LAURINA ST</c:v>
                </c:pt>
                <c:pt idx="43">
                  <c:v>SOUTHWEST WELLFIELDWELL 2</c:v>
                </c:pt>
                <c:pt idx="44">
                  <c:v>7211 RHODE ISLAND DR E</c:v>
                </c:pt>
                <c:pt idx="45">
                  <c:v>5219 GOLF COURSE DR</c:v>
                </c:pt>
                <c:pt idx="46">
                  <c:v>2415 D ST</c:v>
                </c:pt>
                <c:pt idx="47">
                  <c:v>MAIN STREET WELLFIELDWELL 6A</c:v>
                </c:pt>
                <c:pt idx="48">
                  <c:v>11305 HARTS RD</c:v>
                </c:pt>
                <c:pt idx="49">
                  <c:v>6947 NORWOOD AV</c:v>
                </c:pt>
                <c:pt idx="50">
                  <c:v>4881 TIMUQUANA RD</c:v>
                </c:pt>
                <c:pt idx="51">
                  <c:v>94 32ND ST E</c:v>
                </c:pt>
                <c:pt idx="52">
                  <c:v>11247 BEACON DR</c:v>
                </c:pt>
                <c:pt idx="53">
                  <c:v>8100 GRAMPELL DR</c:v>
                </c:pt>
                <c:pt idx="54">
                  <c:v>487 GROVE PARK BV</c:v>
                </c:pt>
                <c:pt idx="55">
                  <c:v>1705 HODGES BV</c:v>
                </c:pt>
                <c:pt idx="56">
                  <c:v>8671 OSPREY LN</c:v>
                </c:pt>
                <c:pt idx="57">
                  <c:v>847 HICKORY HILL DR</c:v>
                </c:pt>
                <c:pt idx="58">
                  <c:v>4807 DUCHENEAU DR</c:v>
                </c:pt>
                <c:pt idx="59">
                  <c:v>7150 CIVIC CLUB DR</c:v>
                </c:pt>
                <c:pt idx="60">
                  <c:v>MONTEREY (All)</c:v>
                </c:pt>
                <c:pt idx="61">
                  <c:v>DOWNTOWN CWP</c:v>
                </c:pt>
                <c:pt idx="62">
                  <c:v>8431 SPRINGTREE RD</c:v>
                </c:pt>
                <c:pt idx="63">
                  <c:v>11604 ST JOSEPH RD</c:v>
                </c:pt>
                <c:pt idx="64">
                  <c:v>5104 118TH ST</c:v>
                </c:pt>
                <c:pt idx="65">
                  <c:v>JULINGTON CREEK PLANTATION</c:v>
                </c:pt>
                <c:pt idx="66">
                  <c:v>2391 BREST RD</c:v>
                </c:pt>
                <c:pt idx="67">
                  <c:v>4526 DETAILLIE DR</c:v>
                </c:pt>
                <c:pt idx="68">
                  <c:v>420 TRESCA RD</c:v>
                </c:pt>
                <c:pt idx="69">
                  <c:v>6801 RHONE DR</c:v>
                </c:pt>
                <c:pt idx="70">
                  <c:v>5730 KINLOCK DR S</c:v>
                </c:pt>
                <c:pt idx="71">
                  <c:v>3806 HERSCHEL ST</c:v>
                </c:pt>
                <c:pt idx="72">
                  <c:v>10410 LAWSON RD</c:v>
                </c:pt>
                <c:pt idx="73">
                  <c:v>11452 RENNE DR W</c:v>
                </c:pt>
                <c:pt idx="74">
                  <c:v>1060 ELLIS RD N</c:v>
                </c:pt>
                <c:pt idx="75">
                  <c:v>6705 CHERBORG AV N</c:v>
                </c:pt>
                <c:pt idx="76">
                  <c:v>3650 SALISBURY RD</c:v>
                </c:pt>
                <c:pt idx="77">
                  <c:v>6217 WILSON BLVD</c:v>
                </c:pt>
                <c:pt idx="78">
                  <c:v>7702 LENOX AV</c:v>
                </c:pt>
                <c:pt idx="79">
                  <c:v>MAIN STREET WELLFIELDWELL 6</c:v>
                </c:pt>
                <c:pt idx="80">
                  <c:v>1920 BISHOP ESTATES RD</c:v>
                </c:pt>
                <c:pt idx="81">
                  <c:v>1509 EL PRADO RD</c:v>
                </c:pt>
                <c:pt idx="82">
                  <c:v>10656 KENNEDY LN</c:v>
                </c:pt>
                <c:pt idx="83">
                  <c:v>11035 CREEKWOOD DR</c:v>
                </c:pt>
                <c:pt idx="84">
                  <c:v>7263 SECRET WOOD TL</c:v>
                </c:pt>
                <c:pt idx="85">
                  <c:v>11260 BEACH BV</c:v>
                </c:pt>
                <c:pt idx="86">
                  <c:v>4211 WOODMERE ST</c:v>
                </c:pt>
                <c:pt idx="87">
                  <c:v>4959 ORTEGA HILLS DR</c:v>
                </c:pt>
                <c:pt idx="88">
                  <c:v>1530 BROWARD RD</c:v>
                </c:pt>
                <c:pt idx="89">
                  <c:v>3254 TOWNSEND BV</c:v>
                </c:pt>
                <c:pt idx="90">
                  <c:v>74 BAISDEN RD</c:v>
                </c:pt>
                <c:pt idx="91">
                  <c:v>4522 TOWN CENTER PY</c:v>
                </c:pt>
                <c:pt idx="92">
                  <c:v>PONTE VEDRA NORTH WTP</c:v>
                </c:pt>
                <c:pt idx="93">
                  <c:v>1646 45TH ST W</c:v>
                </c:pt>
                <c:pt idx="94">
                  <c:v>1990 GREENWOOD ST</c:v>
                </c:pt>
                <c:pt idx="95">
                  <c:v>14041 BARTRAM PARK BV</c:v>
                </c:pt>
                <c:pt idx="96">
                  <c:v>A1A NORTH WTP</c:v>
                </c:pt>
                <c:pt idx="97">
                  <c:v>1520 HAMMOND BV</c:v>
                </c:pt>
                <c:pt idx="98">
                  <c:v>1894 CHALLEN AV</c:v>
                </c:pt>
                <c:pt idx="99">
                  <c:v>1108 BARNWELL RD</c:v>
                </c:pt>
                <c:pt idx="100">
                  <c:v>6267 WHISPERING OAKS DR N (6268)</c:v>
                </c:pt>
                <c:pt idx="101">
                  <c:v>BUCKMAN (All)</c:v>
                </c:pt>
                <c:pt idx="102">
                  <c:v>HOGANS CREEK CHILLED PLANT</c:v>
                </c:pt>
                <c:pt idx="103">
                  <c:v>14802 BARTRAM PARK BV</c:v>
                </c:pt>
                <c:pt idx="104">
                  <c:v>4516 MORRISON ST</c:v>
                </c:pt>
                <c:pt idx="105">
                  <c:v>3231 HERMITAGE RD E</c:v>
                </c:pt>
                <c:pt idx="106">
                  <c:v>8104 ARGYLE FOREST BV</c:v>
                </c:pt>
                <c:pt idx="107">
                  <c:v>581 QUEENS HARBOR BV N</c:v>
                </c:pt>
                <c:pt idx="108">
                  <c:v>ARLINGTON WELLFIELDWELL 5</c:v>
                </c:pt>
                <c:pt idx="109">
                  <c:v>MAIN STREET WELLFIELDWELL 12</c:v>
                </c:pt>
                <c:pt idx="110">
                  <c:v>6630 BROADWAY AV</c:v>
                </c:pt>
                <c:pt idx="111">
                  <c:v>BRIERWOOD WELLFIELDWELL 5</c:v>
                </c:pt>
                <c:pt idx="112">
                  <c:v>GREENLAND WELLFIELDWELL 2</c:v>
                </c:pt>
                <c:pt idx="113">
                  <c:v>2010 LEWIS INDUSTRIAL DR</c:v>
                </c:pt>
                <c:pt idx="114">
                  <c:v>253 STATE RD A1A N</c:v>
                </c:pt>
                <c:pt idx="115">
                  <c:v>6868 BELFORT OAKS PL</c:v>
                </c:pt>
                <c:pt idx="116">
                  <c:v>NORWOOD WTP</c:v>
                </c:pt>
                <c:pt idx="117">
                  <c:v>PONTE VEDRA WWTP</c:v>
                </c:pt>
                <c:pt idx="118">
                  <c:v>2084 ST JOHNS PY</c:v>
                </c:pt>
                <c:pt idx="119">
                  <c:v>CORONA ROAD WELLFIELDWELL 1</c:v>
                </c:pt>
                <c:pt idx="120">
                  <c:v>11082 BECKLEY PL</c:v>
                </c:pt>
                <c:pt idx="121">
                  <c:v>OAKRIDGE WELLFIELDWELL 2</c:v>
                </c:pt>
                <c:pt idx="122">
                  <c:v>7863 LITTLE FOX LN</c:v>
                </c:pt>
                <c:pt idx="123">
                  <c:v>FAIRFAX WELLFIELDWELL 4</c:v>
                </c:pt>
                <c:pt idx="124">
                  <c:v>PONTE VEDRA NORTH WELLFIELDWELL 1</c:v>
                </c:pt>
                <c:pt idx="125">
                  <c:v>ST. JOHNS NORTH WELLFIELDWELL 2</c:v>
                </c:pt>
                <c:pt idx="126">
                  <c:v>1888 POWELL PL</c:v>
                </c:pt>
                <c:pt idx="127">
                  <c:v>US-1 RECLAIM PRESSURE BOOSTER STATION</c:v>
                </c:pt>
                <c:pt idx="128">
                  <c:v>2004 LA VACA RD</c:v>
                </c:pt>
                <c:pt idx="129">
                  <c:v>14600 CEDAR ISLAND DR</c:v>
                </c:pt>
                <c:pt idx="130">
                  <c:v>95135 BRADY POINT RD</c:v>
                </c:pt>
                <c:pt idx="131">
                  <c:v>MAYPORT WELLFIELDWELL 1</c:v>
                </c:pt>
                <c:pt idx="132">
                  <c:v>11220 ALUMNI WY</c:v>
                </c:pt>
                <c:pt idx="133">
                  <c:v>8560 FURY DR</c:v>
                </c:pt>
                <c:pt idx="134">
                  <c:v>7039 ALACHUA AV</c:v>
                </c:pt>
                <c:pt idx="135">
                  <c:v>10182 BRADLEY RD</c:v>
                </c:pt>
                <c:pt idx="136">
                  <c:v>96135 MARSH LAKES</c:v>
                </c:pt>
                <c:pt idx="137">
                  <c:v>MAYPORT WELLFIELDWELL 2</c:v>
                </c:pt>
                <c:pt idx="138">
                  <c:v>96515 OTTER RUN</c:v>
                </c:pt>
                <c:pt idx="139">
                  <c:v>CORONA RD WTP</c:v>
                </c:pt>
                <c:pt idx="140">
                  <c:v>10797 FT CAROLINE RD</c:v>
                </c:pt>
                <c:pt idx="141">
                  <c:v>2740 CR 210</c:v>
                </c:pt>
                <c:pt idx="142">
                  <c:v>ST. JOHNS FOREST WELLFIELDWELL 1</c:v>
                </c:pt>
                <c:pt idx="143">
                  <c:v>1818 WILLOWBRANCH TERRACE</c:v>
                </c:pt>
                <c:pt idx="144">
                  <c:v>536 LE MASTER DR</c:v>
                </c:pt>
                <c:pt idx="145">
                  <c:v>718 STANDISH PL</c:v>
                </c:pt>
                <c:pt idx="146">
                  <c:v>SAN MARCO CWP</c:v>
                </c:pt>
                <c:pt idx="147">
                  <c:v>7017 7019 SAN FERNANDO PL</c:v>
                </c:pt>
                <c:pt idx="148">
                  <c:v>604 WATER ST</c:v>
                </c:pt>
                <c:pt idx="149">
                  <c:v>PONCE DE LEON WELLFIELDWELL 1</c:v>
                </c:pt>
              </c:strCache>
            </c:strRef>
          </c:cat>
          <c:val>
            <c:numRef>
              <c:f>'hardcode NPV div $Invested'!$J$4:$J$153</c:f>
              <c:numCache>
                <c:formatCode>_(* #,##0.00_);_(* \(#,##0.00\);_(* "-"??_);_(@_)</c:formatCode>
                <c:ptCount val="150"/>
                <c:pt idx="0">
                  <c:v>100.68034611678931</c:v>
                </c:pt>
                <c:pt idx="1">
                  <c:v>82.26139397784506</c:v>
                </c:pt>
                <c:pt idx="2">
                  <c:v>56.545022382096299</c:v>
                </c:pt>
                <c:pt idx="3">
                  <c:v>52.565664670671325</c:v>
                </c:pt>
                <c:pt idx="4">
                  <c:v>35.704385100838962</c:v>
                </c:pt>
                <c:pt idx="5">
                  <c:v>28.901083189988242</c:v>
                </c:pt>
                <c:pt idx="6">
                  <c:v>26.565686469245591</c:v>
                </c:pt>
                <c:pt idx="7">
                  <c:v>26.073213082823361</c:v>
                </c:pt>
                <c:pt idx="8">
                  <c:v>23.892111805124575</c:v>
                </c:pt>
                <c:pt idx="9">
                  <c:v>23.027653522505478</c:v>
                </c:pt>
                <c:pt idx="10">
                  <c:v>18.58297181820517</c:v>
                </c:pt>
                <c:pt idx="11">
                  <c:v>17.164860533997775</c:v>
                </c:pt>
                <c:pt idx="12">
                  <c:v>15.567377859413973</c:v>
                </c:pt>
                <c:pt idx="13">
                  <c:v>13.787442655632717</c:v>
                </c:pt>
                <c:pt idx="14">
                  <c:v>13.207002599115707</c:v>
                </c:pt>
                <c:pt idx="15">
                  <c:v>13.134897015087216</c:v>
                </c:pt>
                <c:pt idx="16">
                  <c:v>12.029859873145432</c:v>
                </c:pt>
                <c:pt idx="17">
                  <c:v>10.972784147275284</c:v>
                </c:pt>
                <c:pt idx="18">
                  <c:v>10.926764645182365</c:v>
                </c:pt>
                <c:pt idx="19">
                  <c:v>10.655649387714941</c:v>
                </c:pt>
                <c:pt idx="20">
                  <c:v>10.415560711441838</c:v>
                </c:pt>
                <c:pt idx="21">
                  <c:v>10.117846040722323</c:v>
                </c:pt>
                <c:pt idx="22">
                  <c:v>8.8293136181418905</c:v>
                </c:pt>
                <c:pt idx="23">
                  <c:v>8.5286341143222444</c:v>
                </c:pt>
                <c:pt idx="24">
                  <c:v>8.5266131344430942</c:v>
                </c:pt>
                <c:pt idx="25">
                  <c:v>8.0718846157176234</c:v>
                </c:pt>
                <c:pt idx="26">
                  <c:v>7.8908263804344383</c:v>
                </c:pt>
                <c:pt idx="27">
                  <c:v>7.2041255702816178</c:v>
                </c:pt>
                <c:pt idx="28">
                  <c:v>7.1205570755550012</c:v>
                </c:pt>
                <c:pt idx="29">
                  <c:v>6.4096947049615958</c:v>
                </c:pt>
                <c:pt idx="30">
                  <c:v>6.0852350896440646</c:v>
                </c:pt>
                <c:pt idx="31">
                  <c:v>6.0818472765820548</c:v>
                </c:pt>
                <c:pt idx="32">
                  <c:v>5.8452697471292057</c:v>
                </c:pt>
                <c:pt idx="33">
                  <c:v>5.8396634873811912</c:v>
                </c:pt>
                <c:pt idx="34">
                  <c:v>5.8083456195991134</c:v>
                </c:pt>
                <c:pt idx="35">
                  <c:v>4.893681146670005</c:v>
                </c:pt>
                <c:pt idx="36">
                  <c:v>4.6510542970934114</c:v>
                </c:pt>
                <c:pt idx="37">
                  <c:v>4.4421211799691429</c:v>
                </c:pt>
                <c:pt idx="38">
                  <c:v>4.3924115147473932</c:v>
                </c:pt>
                <c:pt idx="39">
                  <c:v>4.2118678083746248</c:v>
                </c:pt>
                <c:pt idx="40">
                  <c:v>4.148274579370101</c:v>
                </c:pt>
                <c:pt idx="41">
                  <c:v>3.8116977919853667</c:v>
                </c:pt>
                <c:pt idx="42">
                  <c:v>3.8030398191579828</c:v>
                </c:pt>
                <c:pt idx="43">
                  <c:v>3.7245529304421585</c:v>
                </c:pt>
                <c:pt idx="44">
                  <c:v>3.6672615656538152</c:v>
                </c:pt>
                <c:pt idx="45">
                  <c:v>3.5084648797161986</c:v>
                </c:pt>
                <c:pt idx="46">
                  <c:v>3.4760873523556559</c:v>
                </c:pt>
                <c:pt idx="47">
                  <c:v>3.4259677468972281</c:v>
                </c:pt>
                <c:pt idx="48">
                  <c:v>3.4148447291854427</c:v>
                </c:pt>
                <c:pt idx="49">
                  <c:v>3.3990817055013594</c:v>
                </c:pt>
                <c:pt idx="50">
                  <c:v>3.2656454368483723</c:v>
                </c:pt>
                <c:pt idx="51">
                  <c:v>3.2621613236372364</c:v>
                </c:pt>
                <c:pt idx="52">
                  <c:v>3.252751877269219</c:v>
                </c:pt>
                <c:pt idx="53">
                  <c:v>3.1376069378048626</c:v>
                </c:pt>
                <c:pt idx="54">
                  <c:v>3.0954205217289283</c:v>
                </c:pt>
                <c:pt idx="55">
                  <c:v>3.0884129212366647</c:v>
                </c:pt>
                <c:pt idx="56">
                  <c:v>3.0452710459789616</c:v>
                </c:pt>
                <c:pt idx="57">
                  <c:v>3.0293579052748938</c:v>
                </c:pt>
                <c:pt idx="58">
                  <c:v>3.0073342804939385</c:v>
                </c:pt>
                <c:pt idx="59">
                  <c:v>2.9741240952616681</c:v>
                </c:pt>
                <c:pt idx="60">
                  <c:v>2.9317974947006573</c:v>
                </c:pt>
                <c:pt idx="61">
                  <c:v>2.8176031985512515</c:v>
                </c:pt>
                <c:pt idx="62">
                  <c:v>2.8017058525160574</c:v>
                </c:pt>
                <c:pt idx="63">
                  <c:v>2.6722726388035669</c:v>
                </c:pt>
                <c:pt idx="64">
                  <c:v>2.596140476554289</c:v>
                </c:pt>
                <c:pt idx="65">
                  <c:v>2.4649516294480658</c:v>
                </c:pt>
                <c:pt idx="66">
                  <c:v>2.4514293443047586</c:v>
                </c:pt>
                <c:pt idx="67">
                  <c:v>2.3637627527314633</c:v>
                </c:pt>
                <c:pt idx="68">
                  <c:v>2.3003354866392933</c:v>
                </c:pt>
                <c:pt idx="69">
                  <c:v>2.2713690984068022</c:v>
                </c:pt>
                <c:pt idx="70">
                  <c:v>2.2522611447913765</c:v>
                </c:pt>
                <c:pt idx="71">
                  <c:v>2.0456362583658936</c:v>
                </c:pt>
                <c:pt idx="72">
                  <c:v>2.0080630381450755</c:v>
                </c:pt>
                <c:pt idx="73">
                  <c:v>1.8531120476136556</c:v>
                </c:pt>
                <c:pt idx="74">
                  <c:v>1.8400375321862656</c:v>
                </c:pt>
                <c:pt idx="75">
                  <c:v>1.7849873843150721</c:v>
                </c:pt>
                <c:pt idx="76">
                  <c:v>1.524817510331681</c:v>
                </c:pt>
                <c:pt idx="77">
                  <c:v>1.4733213971096264</c:v>
                </c:pt>
                <c:pt idx="78">
                  <c:v>1.4587011947665054</c:v>
                </c:pt>
                <c:pt idx="79">
                  <c:v>1.3069759193543038</c:v>
                </c:pt>
                <c:pt idx="80">
                  <c:v>1.2730872764642096</c:v>
                </c:pt>
                <c:pt idx="81">
                  <c:v>1.2536035326281953</c:v>
                </c:pt>
                <c:pt idx="82">
                  <c:v>1.2360882137289835</c:v>
                </c:pt>
                <c:pt idx="83">
                  <c:v>1.2343908183812253</c:v>
                </c:pt>
                <c:pt idx="84">
                  <c:v>1.2169014517016432</c:v>
                </c:pt>
                <c:pt idx="85">
                  <c:v>1.0736043071472763</c:v>
                </c:pt>
                <c:pt idx="86">
                  <c:v>1.0131436723612917</c:v>
                </c:pt>
                <c:pt idx="87">
                  <c:v>0.95343514814749164</c:v>
                </c:pt>
                <c:pt idx="88">
                  <c:v>0.93842961235458</c:v>
                </c:pt>
                <c:pt idx="89">
                  <c:v>0.86828467234214957</c:v>
                </c:pt>
                <c:pt idx="90">
                  <c:v>0.80104136898855971</c:v>
                </c:pt>
                <c:pt idx="91">
                  <c:v>0.72973848238218553</c:v>
                </c:pt>
                <c:pt idx="92">
                  <c:v>0.71247018646026994</c:v>
                </c:pt>
                <c:pt idx="93">
                  <c:v>0.67367084223810192</c:v>
                </c:pt>
                <c:pt idx="94">
                  <c:v>0.62836603358365017</c:v>
                </c:pt>
                <c:pt idx="95">
                  <c:v>0.56963162660950184</c:v>
                </c:pt>
                <c:pt idx="96">
                  <c:v>0.5498183143508486</c:v>
                </c:pt>
                <c:pt idx="97">
                  <c:v>0.45214809623763935</c:v>
                </c:pt>
                <c:pt idx="98">
                  <c:v>0.39877098177934878</c:v>
                </c:pt>
                <c:pt idx="99">
                  <c:v>0.37231330156317927</c:v>
                </c:pt>
                <c:pt idx="100">
                  <c:v>0.35837814498865023</c:v>
                </c:pt>
                <c:pt idx="101">
                  <c:v>0.3570574543786344</c:v>
                </c:pt>
                <c:pt idx="102">
                  <c:v>0.3364433056790036</c:v>
                </c:pt>
                <c:pt idx="103">
                  <c:v>0.24148560823828447</c:v>
                </c:pt>
                <c:pt idx="104">
                  <c:v>0.1844231026213454</c:v>
                </c:pt>
                <c:pt idx="105">
                  <c:v>0.15628821898648401</c:v>
                </c:pt>
                <c:pt idx="106">
                  <c:v>6.6108808551577025E-2</c:v>
                </c:pt>
                <c:pt idx="107">
                  <c:v>3.7283953523869567E-2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-4.2149757080959971E-2</c:v>
                </c:pt>
                <c:pt idx="127">
                  <c:v>-0.1446811622608809</c:v>
                </c:pt>
                <c:pt idx="128">
                  <c:v>-0.18752762181564772</c:v>
                </c:pt>
                <c:pt idx="129">
                  <c:v>-0.22508005009229645</c:v>
                </c:pt>
                <c:pt idx="130">
                  <c:v>-0.40560586579064489</c:v>
                </c:pt>
                <c:pt idx="131">
                  <c:v>-0.42817952671421394</c:v>
                </c:pt>
                <c:pt idx="132">
                  <c:v>-0.4477432472102163</c:v>
                </c:pt>
                <c:pt idx="133">
                  <c:v>-0.47410488379681637</c:v>
                </c:pt>
                <c:pt idx="134">
                  <c:v>-0.52503901241607054</c:v>
                </c:pt>
                <c:pt idx="135">
                  <c:v>-0.60508583283940276</c:v>
                </c:pt>
                <c:pt idx="136">
                  <c:v>-0.62444221144538459</c:v>
                </c:pt>
                <c:pt idx="137">
                  <c:v>-0.7103967885981225</c:v>
                </c:pt>
                <c:pt idx="138">
                  <c:v>-0.7808062281272784</c:v>
                </c:pt>
                <c:pt idx="139">
                  <c:v>-0.7926405530329319</c:v>
                </c:pt>
                <c:pt idx="140">
                  <c:v>-0.79976179451606721</c:v>
                </c:pt>
                <c:pt idx="141">
                  <c:v>-0.81085395545603678</c:v>
                </c:pt>
                <c:pt idx="142">
                  <c:v>-0.97529823709190466</c:v>
                </c:pt>
                <c:pt idx="143">
                  <c:v>-1</c:v>
                </c:pt>
                <c:pt idx="144">
                  <c:v>-1</c:v>
                </c:pt>
                <c:pt idx="145">
                  <c:v>-1</c:v>
                </c:pt>
                <c:pt idx="146">
                  <c:v>-1</c:v>
                </c:pt>
                <c:pt idx="147">
                  <c:v>-1</c:v>
                </c:pt>
                <c:pt idx="148">
                  <c:v>-1</c:v>
                </c:pt>
                <c:pt idx="149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10-48EA-ACD3-56DAA6A2D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3322824"/>
        <c:axId val="623323808"/>
      </c:lineChart>
      <c:lineChart>
        <c:grouping val="standard"/>
        <c:varyColors val="0"/>
        <c:ser>
          <c:idx val="0"/>
          <c:order val="1"/>
          <c:tx>
            <c:strRef>
              <c:f>'hardcode NPV div $Invested'!$T$3</c:f>
              <c:strCache>
                <c:ptCount val="1"/>
                <c:pt idx="0">
                  <c:v>Cost Effectiveness Criterion Score SCN4 (0, 1-5)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'hardcode NPV div $Invested'!$T$4:$T$153</c:f>
              <c:numCache>
                <c:formatCode>General</c:formatCode>
                <c:ptCount val="150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10-48EA-ACD3-56DAA6A2D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4210464"/>
        <c:axId val="564208496"/>
      </c:lineChart>
      <c:catAx>
        <c:axId val="6233228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Facilities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crossAx val="623323808"/>
        <c:crosses val="autoZero"/>
        <c:auto val="1"/>
        <c:lblAlgn val="ctr"/>
        <c:lblOffset val="100"/>
        <c:noMultiLvlLbl val="0"/>
      </c:catAx>
      <c:valAx>
        <c:axId val="623323808"/>
        <c:scaling>
          <c:orientation val="minMax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Return on Investment (NPV Divided by $Invested)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22824"/>
        <c:crosses val="autoZero"/>
        <c:crossBetween val="between"/>
      </c:valAx>
      <c:valAx>
        <c:axId val="564208496"/>
        <c:scaling>
          <c:orientation val="minMax"/>
          <c:max val="5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ROI</a:t>
                </a:r>
                <a:r>
                  <a:rPr lang="en-US" baseline="0" dirty="0"/>
                  <a:t> </a:t>
                </a:r>
                <a:r>
                  <a:rPr lang="en-US" dirty="0"/>
                  <a:t> Score.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210464"/>
        <c:crosses val="max"/>
        <c:crossBetween val="between"/>
      </c:valAx>
      <c:catAx>
        <c:axId val="564210464"/>
        <c:scaling>
          <c:orientation val="minMax"/>
        </c:scaling>
        <c:delete val="1"/>
        <c:axPos val="b"/>
        <c:majorTickMark val="out"/>
        <c:minorTickMark val="none"/>
        <c:tickLblPos val="nextTo"/>
        <c:crossAx val="564208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0.35471</cdr:x>
      <cdr:y>0.1235</cdr:y>
    </cdr:from>
    <cdr:to>
      <cdr:x>0.88195</cdr:x>
      <cdr:y>0.58986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F4F263B-4207-42E3-8078-7C193D4E19CE}"/>
            </a:ext>
          </a:extLst>
        </cdr:cNvPr>
        <cdr:cNvSpPr txBox="1"/>
      </cdr:nvSpPr>
      <cdr:spPr>
        <a:xfrm xmlns:a="http://schemas.openxmlformats.org/drawingml/2006/main">
          <a:off x="4052632" y="565830"/>
          <a:ext cx="6023843" cy="21366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9050">
          <a:solidFill>
            <a:sysClr val="windowText" lastClr="0000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u="sng" dirty="0"/>
            <a:t>Risk Scores Based on Avoided Physical Asset and Business</a:t>
          </a:r>
          <a:r>
            <a:rPr lang="en-US" sz="1200" b="1" u="sng" baseline="0" dirty="0"/>
            <a:t> Risk</a:t>
          </a:r>
        </a:p>
        <a:p xmlns:a="http://schemas.openxmlformats.org/drawingml/2006/main">
          <a:r>
            <a:rPr lang="en-US" sz="1200" b="1" u="none" baseline="0" dirty="0"/>
            <a:t>Each Facility is assigned a score from 5 to 0 based on the combined direct (physical asset) and indirect (business) monetized risk that would be avoided by investing in a strategy up to level of flood control for Scenario 4, as follows:</a:t>
          </a:r>
        </a:p>
        <a:p xmlns:a="http://schemas.openxmlformats.org/drawingml/2006/main">
          <a:endParaRPr lang="en-US" sz="1200" b="1" u="none" baseline="0" dirty="0"/>
        </a:p>
        <a:p xmlns:a="http://schemas.openxmlformats.org/drawingml/2006/main">
          <a:r>
            <a:rPr lang="en-US" sz="1200" b="1" dirty="0"/>
            <a:t>5</a:t>
          </a:r>
          <a:r>
            <a:rPr lang="en-US" sz="1200" dirty="0"/>
            <a:t> = High Risk:</a:t>
          </a:r>
          <a:r>
            <a:rPr lang="en-US" sz="1200" baseline="0" dirty="0"/>
            <a:t> greater than $1 million damage avoided</a:t>
          </a:r>
        </a:p>
        <a:p xmlns:a="http://schemas.openxmlformats.org/drawingml/2006/main">
          <a:r>
            <a:rPr lang="en-US" sz="1200" b="1" baseline="0" dirty="0"/>
            <a:t>4</a:t>
          </a:r>
          <a:r>
            <a:rPr lang="en-US" sz="1200" baseline="0" dirty="0"/>
            <a:t> = Intermediate-High Risk: $500,000 to $1 million damage avoided</a:t>
          </a:r>
        </a:p>
        <a:p xmlns:a="http://schemas.openxmlformats.org/drawingml/2006/main">
          <a:r>
            <a:rPr lang="en-US" sz="1200" b="1" baseline="0" dirty="0">
              <a:effectLst/>
              <a:latin typeface="+mn-lt"/>
              <a:ea typeface="+mn-ea"/>
              <a:cs typeface="+mn-cs"/>
            </a:rPr>
            <a:t>3</a:t>
          </a:r>
          <a:r>
            <a:rPr lang="en-US" sz="1200" baseline="0" dirty="0">
              <a:effectLst/>
              <a:latin typeface="+mn-lt"/>
              <a:ea typeface="+mn-ea"/>
              <a:cs typeface="+mn-cs"/>
            </a:rPr>
            <a:t> = Intermediate Risk: $250,000 to $500,000 damage avoided</a:t>
          </a:r>
        </a:p>
        <a:p xmlns:a="http://schemas.openxmlformats.org/drawingml/2006/main">
          <a:r>
            <a:rPr lang="en-US" sz="1200" b="1" baseline="0" dirty="0">
              <a:effectLst/>
              <a:latin typeface="+mn-lt"/>
              <a:ea typeface="+mn-ea"/>
              <a:cs typeface="+mn-cs"/>
            </a:rPr>
            <a:t>2</a:t>
          </a:r>
          <a:r>
            <a:rPr lang="en-US" sz="1200" baseline="0" dirty="0">
              <a:effectLst/>
              <a:latin typeface="+mn-lt"/>
              <a:ea typeface="+mn-ea"/>
              <a:cs typeface="+mn-cs"/>
            </a:rPr>
            <a:t> = Intermediate-Low Risk: $100,000 to $250,000 damage avoided</a:t>
          </a:r>
        </a:p>
        <a:p xmlns:a="http://schemas.openxmlformats.org/drawingml/2006/main">
          <a:r>
            <a:rPr lang="en-US" sz="1200" b="1" baseline="0" dirty="0">
              <a:effectLst/>
              <a:latin typeface="+mn-lt"/>
              <a:ea typeface="+mn-ea"/>
              <a:cs typeface="+mn-cs"/>
            </a:rPr>
            <a:t>1</a:t>
          </a:r>
          <a:r>
            <a:rPr lang="en-US" sz="1200" baseline="0" dirty="0">
              <a:effectLst/>
              <a:latin typeface="+mn-lt"/>
              <a:ea typeface="+mn-ea"/>
              <a:cs typeface="+mn-cs"/>
            </a:rPr>
            <a:t> = Low Risk: $0 to $100,000 damage avoided</a:t>
          </a:r>
        </a:p>
        <a:p xmlns:a="http://schemas.openxmlformats.org/drawingml/2006/main">
          <a:r>
            <a:rPr lang="en-US" sz="1200" baseline="0" dirty="0">
              <a:effectLst/>
              <a:latin typeface="+mn-lt"/>
              <a:ea typeface="+mn-ea"/>
              <a:cs typeface="+mn-cs"/>
            </a:rPr>
            <a:t>0 = No Risk: $0 damage avoided</a:t>
          </a:r>
          <a:endParaRPr lang="en-US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0.43754</cdr:x>
      <cdr:y>0.22248</cdr:y>
    </cdr:from>
    <cdr:to>
      <cdr:x>0.8818</cdr:x>
      <cdr:y>0.59097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2764465" y="1020726"/>
          <a:ext cx="2806995" cy="1690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0.41229</cdr:x>
      <cdr:y>0.20394</cdr:y>
    </cdr:from>
    <cdr:to>
      <cdr:x>0.88012</cdr:x>
      <cdr:y>0.43338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2604977" y="935665"/>
          <a:ext cx="2955851" cy="105262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b="1" dirty="0"/>
            <a:t>ROI Scores</a:t>
          </a:r>
          <a:r>
            <a:rPr lang="en-US" sz="900" dirty="0"/>
            <a:t>:</a:t>
          </a:r>
        </a:p>
        <a:p xmlns:a="http://schemas.openxmlformats.org/drawingml/2006/main">
          <a:r>
            <a:rPr lang="en-US" sz="900" dirty="0"/>
            <a:t>5 = Top 10% of facilities with ROI&gt;0</a:t>
          </a:r>
        </a:p>
        <a:p xmlns:a="http://schemas.openxmlformats.org/drawingml/2006/main">
          <a:r>
            <a:rPr lang="en-US" sz="900" dirty="0"/>
            <a:t>4 = Facilities between top 10% and 25% with ROI&gt;0</a:t>
          </a:r>
        </a:p>
        <a:p xmlns:a="http://schemas.openxmlformats.org/drawingml/2006/main">
          <a:r>
            <a:rPr lang="en-US" sz="900" dirty="0"/>
            <a:t>3 = Facilities between top 25% and 50% with ROI&gt;0</a:t>
          </a:r>
        </a:p>
        <a:p xmlns:a="http://schemas.openxmlformats.org/drawingml/2006/main">
          <a:r>
            <a:rPr lang="en-US" sz="900" dirty="0"/>
            <a:t>1 = Facilities between top 50% and 100% with ROI&gt;0</a:t>
          </a:r>
        </a:p>
        <a:p xmlns:a="http://schemas.openxmlformats.org/drawingml/2006/main">
          <a:r>
            <a:rPr lang="en-US" sz="900" dirty="0"/>
            <a:t>0 = Facilities with ROI less than $0</a:t>
          </a:r>
        </a:p>
        <a:p xmlns:a="http://schemas.openxmlformats.org/drawingml/2006/main">
          <a:endParaRPr lang="en-US" sz="9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01DCD705-371E-430E-97FA-E9BD64AF58FC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D074802D-78AF-428A-A494-77107F1E9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100" baseline="0" dirty="0" smtClean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10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FD91E-ABD6-4B34-A04E-73007E4B36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3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CE43A-8805-C742-B1D3-FFCF5623431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67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1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3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81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89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0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29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87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52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426C-CA4F-4579-8ACE-2CDAEC2AB0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1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CE43A-8805-C742-B1D3-FFCF5623431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226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40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74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50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CE43A-8805-C742-B1D3-FFCF5623431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35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80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61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950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60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0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CE43A-8805-C742-B1D3-FFCF5623431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25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38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2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9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08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7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74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80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4802D-78AF-428A-A494-77107F1E9C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6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550" y="4375568"/>
            <a:ext cx="5693082" cy="4920832"/>
          </a:xfrm>
        </p:spPr>
        <p:txBody>
          <a:bodyPr/>
          <a:lstStyle/>
          <a:p>
            <a:pPr lvl="0"/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CE43A-8805-C742-B1D3-FFCF5623431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2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3114C-F09F-4653-A263-4EA65264CF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2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49810-DA7E-4EC7-B5D1-F511FC88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D9501-B2C1-4713-A1D2-5E5E2DFB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8B15F-E5D5-4F41-BF98-26383D0AE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4C18-2282-4713-ACFE-EF743F40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3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73F0D0CB-695A-40D6-9C8D-9B3FCF6F9DE3}" type="datetimeFigureOut">
              <a:rPr lang="en-US" smtClean="0">
                <a:solidFill>
                  <a:prstClr val="black"/>
                </a:solidFill>
              </a:rPr>
              <a:pPr defTabSz="457200"/>
              <a:t>8/26/2020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3768844-F97D-4AE1-A470-13A9BBEC67D4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56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17500"/>
            <a:ext cx="11379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08000" y="1571625"/>
            <a:ext cx="11379200" cy="51720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68175-1C7E-4FA4-B2E9-9A11B2B0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430" y="6492875"/>
            <a:ext cx="2743200" cy="365125"/>
          </a:xfrm>
        </p:spPr>
        <p:txBody>
          <a:bodyPr/>
          <a:lstStyle/>
          <a:p>
            <a:fld id="{892B4C18-2282-4713-ACFE-EF743F4080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0EF50-C89D-41D9-BD0C-1AA1A9BA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D6ADA-BC18-4289-8521-64B71B550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52DE-CD13-4726-9F70-125479D8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870C6-7B02-4440-BE65-F6D7FD15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021F8-1ED0-43F6-86E6-6E82F179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4C18-2282-4713-ACFE-EF743F40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6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8198-DD25-4981-9B1D-2B302B09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4650658"/>
            <a:ext cx="10521541" cy="2064774"/>
          </a:xfrm>
          <a:effectLst>
            <a:outerShdw blurRad="63500" dist="25400" dir="2700000" algn="tl" rotWithShape="0">
              <a:prstClr val="black">
                <a:alpha val="34000"/>
              </a:prstClr>
            </a:outerShdw>
          </a:effectLst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8A4AD-0338-4541-A7ED-D9EB0A034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058D8-486D-4034-BAAD-7DDF5457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D5A3CC-D1B3-42D8-9FC9-8DCE61FDB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9808" y="65322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92B4C18-2282-4713-ACFE-EF743F408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5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8198-DD25-4981-9B1D-2B302B09F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37" y="403123"/>
            <a:ext cx="6971069" cy="963562"/>
          </a:xfrm>
          <a:effectLst>
            <a:outerShdw blurRad="50800" dist="63500" dir="18900000" algn="bl" rotWithShape="0">
              <a:prstClr val="black">
                <a:alpha val="13000"/>
              </a:prstClr>
            </a:outerShdw>
          </a:effectLst>
        </p:spPr>
        <p:txBody>
          <a:bodyPr lIns="0" tIns="0" rIns="0" bIns="0" anchor="b" anchorCtr="0">
            <a:prstTxWarp prst="textPlain">
              <a:avLst/>
            </a:prstTxWarp>
            <a:normAutofit/>
          </a:bodyPr>
          <a:lstStyle>
            <a:lvl1pPr>
              <a:defRPr sz="8800">
                <a:solidFill>
                  <a:schemeClr val="accent6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8A4AD-0338-4541-A7ED-D9EB0A034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058D8-486D-4034-BAAD-7DDF5457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D5A3CC-D1B3-42D8-9FC9-8DCE61FDB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9808" y="65322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92B4C18-2282-4713-ACFE-EF743F408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8D31B2-A001-4A67-B194-26D75F194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650" y="1671638"/>
            <a:ext cx="6951663" cy="4630737"/>
          </a:xfrm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24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8198-DD25-4981-9B1D-2B302B09F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37" y="89770"/>
            <a:ext cx="6971069" cy="991780"/>
          </a:xfrm>
          <a:effectLst>
            <a:outerShdw blurRad="50800" dist="63500" dir="18900000" algn="bl" rotWithShape="0">
              <a:prstClr val="black">
                <a:alpha val="13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7200">
                <a:solidFill>
                  <a:schemeClr val="accent6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8A4AD-0338-4541-A7ED-D9EB0A034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058D8-486D-4034-BAAD-7DDF5457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D5A3CC-D1B3-42D8-9FC9-8DCE61FDB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9808" y="65322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92B4C18-2282-4713-ACFE-EF743F408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8D31B2-A001-4A67-B194-26D75F194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650" y="1671638"/>
            <a:ext cx="6951663" cy="4630737"/>
          </a:xfrm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85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8198-DD25-4981-9B1D-2B302B09F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37" y="403123"/>
            <a:ext cx="6971069" cy="963562"/>
          </a:xfrm>
          <a:effectLst>
            <a:outerShdw blurRad="50800" dist="63500" dir="18900000" algn="bl" rotWithShape="0">
              <a:prstClr val="black">
                <a:alpha val="13000"/>
              </a:prstClr>
            </a:outerShdw>
          </a:effectLst>
        </p:spPr>
        <p:txBody>
          <a:bodyPr lIns="0" tIns="0" rIns="0" bIns="0" anchor="b" anchorCtr="0">
            <a:prstTxWarp prst="textPlain">
              <a:avLst/>
            </a:prstTxWarp>
            <a:normAutofit/>
          </a:bodyPr>
          <a:lstStyle>
            <a:lvl1pPr>
              <a:defRPr sz="8800">
                <a:solidFill>
                  <a:schemeClr val="accent6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8A4AD-0338-4541-A7ED-D9EB0A034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058D8-486D-4034-BAAD-7DDF5457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D5A3CC-D1B3-42D8-9FC9-8DCE61FDB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9808" y="65322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92B4C18-2282-4713-ACFE-EF743F408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8D31B2-A001-4A67-B194-26D75F194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650" y="1671638"/>
            <a:ext cx="6951663" cy="4630737"/>
          </a:xfrm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682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77C5-7330-4FFA-9D7C-8F1AEBF8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B03F-0672-4767-968B-CAC708104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567" y="1825625"/>
            <a:ext cx="52676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94078-1614-4F92-BF87-FB468D391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4044" y="1825625"/>
            <a:ext cx="575433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6E877-8CD9-4FDC-9C3C-E9403C34A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EE29A-9E74-4302-B367-C6B78C815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99C0F-64F2-4269-83B4-DEA5E99A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4C18-2282-4713-ACFE-EF743F40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0935-C0AA-4A84-BBC9-9298AF6A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383458"/>
            <a:ext cx="10832690" cy="1268362"/>
          </a:xfrm>
          <a:effectLst>
            <a:outerShdw blurRad="50800" dist="25400" dir="2700000" algn="tl" rotWithShape="0">
              <a:prstClr val="black">
                <a:alpha val="37000"/>
              </a:prstClr>
            </a:outerShdw>
          </a:effectLst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D4590-1C00-4865-9DC1-7F6EEF29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BFD4F-F836-4146-9AF2-7C7CA50F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D6CAD-3AFC-4E07-91D9-53742226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4C18-2282-4713-ACFE-EF743F40805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6EC9AC-B43A-4A5F-82CD-3B27C65418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913" y="1799304"/>
            <a:ext cx="4837112" cy="42173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63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0935-C0AA-4A84-BBC9-9298AF6A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383458"/>
            <a:ext cx="10832690" cy="1268362"/>
          </a:xfrm>
          <a:effectLst>
            <a:outerShdw blurRad="50800" dist="25400" dir="2700000" algn="tl" rotWithShape="0">
              <a:prstClr val="black">
                <a:alpha val="37000"/>
              </a:prstClr>
            </a:outerShdw>
          </a:effectLst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D4590-1C00-4865-9DC1-7F6EEF29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BFD4F-F836-4146-9AF2-7C7CA50F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D6CAD-3AFC-4E07-91D9-53742226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4C18-2282-4713-ACFE-EF743F40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42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D6922-CFC4-4E59-87FC-A57E8326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275304"/>
            <a:ext cx="10832690" cy="1376516"/>
          </a:xfrm>
          <a:prstGeom prst="rect">
            <a:avLst/>
          </a:prstGeom>
          <a:effectLst>
            <a:outerShdw blurRad="63500" dist="25400" dir="2700000" algn="tl" rotWithShape="0">
              <a:prstClr val="black">
                <a:alpha val="59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326AA-4DC7-445C-B3F0-082B96A40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110" y="1976285"/>
            <a:ext cx="11425084" cy="4581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41C2-F746-4C53-96A0-6D715C250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A1989-30C9-4E0F-9C6C-7F55A257424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C92A5-0665-473B-BA73-5E570009E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9E79-A739-4966-9319-EC0AD6E93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7609" y="63755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92B4C18-2282-4713-ACFE-EF743F4080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02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61" r:id="rId5"/>
    <p:sldLayoutId id="2147483657" r:id="rId6"/>
    <p:sldLayoutId id="2147483652" r:id="rId7"/>
    <p:sldLayoutId id="2147483654" r:id="rId8"/>
    <p:sldLayoutId id="2147483662" r:id="rId9"/>
    <p:sldLayoutId id="2147483655" r:id="rId10"/>
    <p:sldLayoutId id="2147483665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90000"/>
        </a:lnSpc>
        <a:spcBef>
          <a:spcPts val="1000"/>
        </a:spcBef>
        <a:spcAft>
          <a:spcPts val="200"/>
        </a:spcAft>
        <a:buClr>
          <a:schemeClr val="bg2"/>
        </a:buClr>
        <a:buSzPct val="80000"/>
        <a:buFont typeface="Wingdings 2" panose="05020102010507070707" pitchFamily="18" charset="2"/>
        <a:buChar char=""/>
        <a:defRPr sz="2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2"/>
        </a:buClr>
        <a:buFont typeface="Calibri" panose="020F0502020204030204" pitchFamily="34" charset="0"/>
        <a:buChar char="»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2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accent1">
            <a:lumMod val="75000"/>
          </a:schemeClr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58B8E270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8A9B-AFB1-435E-8A39-A6E02B221D5C}"/>
              </a:ext>
            </a:extLst>
          </p:cNvPr>
          <p:cNvSpPr txBox="1">
            <a:spLocks/>
          </p:cNvSpPr>
          <p:nvPr/>
        </p:nvSpPr>
        <p:spPr>
          <a:xfrm>
            <a:off x="279874" y="5316929"/>
            <a:ext cx="9443989" cy="1125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/>
              <a:t>City of Jacksonville’s Subcommittee on Resiliency of Infrastructure and Continuity of Operations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>August </a:t>
            </a:r>
            <a:r>
              <a:rPr lang="en-US" sz="2400" b="0" dirty="0" smtClean="0"/>
              <a:t>27, </a:t>
            </a:r>
            <a:r>
              <a:rPr lang="en-US" sz="2400" b="0" dirty="0"/>
              <a:t>2020</a:t>
            </a:r>
            <a:endParaRPr lang="en-US" sz="2400" dirty="0">
              <a:latin typeface="Guardian Sans Bold" panose="020B08030505030608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535D6-474E-4FF4-B714-90559E9D16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87" y="4524798"/>
            <a:ext cx="1918721" cy="698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2A8997-0115-4059-8A1E-4B1BF4D261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204" y="5595596"/>
            <a:ext cx="1911378" cy="284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75313D-81E1-4654-B1FC-1739E3495DB1}"/>
              </a:ext>
            </a:extLst>
          </p:cNvPr>
          <p:cNvSpPr txBox="1"/>
          <p:nvPr/>
        </p:nvSpPr>
        <p:spPr>
          <a:xfrm>
            <a:off x="9163050" y="6143288"/>
            <a:ext cx="2881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>
                <a:solidFill>
                  <a:schemeClr val="bg1"/>
                </a:solidFill>
              </a:rPr>
              <a:t>On December 15, 2017,  </a:t>
            </a:r>
            <a:br>
              <a:rPr lang="en-US" sz="1000" i="1">
                <a:solidFill>
                  <a:schemeClr val="bg1"/>
                </a:solidFill>
              </a:rPr>
            </a:br>
            <a:r>
              <a:rPr lang="en-US" sz="1000" i="1">
                <a:solidFill>
                  <a:schemeClr val="bg1"/>
                </a:solidFill>
              </a:rPr>
              <a:t>CH2M HILL Engineers, Inc., became a wholly owned subsidiary of  Jacobs Engineering Group Inc.</a:t>
            </a:r>
          </a:p>
        </p:txBody>
      </p:sp>
    </p:spTree>
    <p:extLst>
      <p:ext uri="{BB962C8B-B14F-4D97-AF65-F5344CB8AC3E}">
        <p14:creationId xmlns:p14="http://schemas.microsoft.com/office/powerpoint/2010/main" val="16217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CFA74A5-C46C-435A-9088-F479E98FF2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/>
              <a:t>Sea Level Rise: Updated Projections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8BA764-1C83-4346-A0DD-8545596ADF4F}"/>
              </a:ext>
            </a:extLst>
          </p:cNvPr>
          <p:cNvGrpSpPr/>
          <p:nvPr/>
        </p:nvGrpSpPr>
        <p:grpSpPr>
          <a:xfrm>
            <a:off x="1069419" y="1651820"/>
            <a:ext cx="9570300" cy="4893676"/>
            <a:chOff x="1245482" y="1168689"/>
            <a:chExt cx="9372556" cy="46763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24560B-6D53-4AFA-835D-A69A7D07B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482" y="1459344"/>
              <a:ext cx="9372556" cy="4385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26600D-CC5D-4C8C-A95C-F5E962F73280}"/>
                </a:ext>
              </a:extLst>
            </p:cNvPr>
            <p:cNvSpPr txBox="1"/>
            <p:nvPr/>
          </p:nvSpPr>
          <p:spPr>
            <a:xfrm>
              <a:off x="4157398" y="3682274"/>
              <a:ext cx="1121591" cy="646331"/>
            </a:xfrm>
            <a:prstGeom prst="rect">
              <a:avLst/>
            </a:prstGeom>
            <a:solidFill>
              <a:srgbClr val="FDD443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2040</a:t>
              </a:r>
            </a:p>
            <a:p>
              <a:pPr algn="ctr"/>
              <a:r>
                <a:rPr lang="en-US" dirty="0"/>
                <a:t>1-2 feet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6E7CE1-4524-4855-930C-D180D0E824A6}"/>
                </a:ext>
              </a:extLst>
            </p:cNvPr>
            <p:cNvSpPr txBox="1"/>
            <p:nvPr/>
          </p:nvSpPr>
          <p:spPr>
            <a:xfrm>
              <a:off x="6121379" y="2636178"/>
              <a:ext cx="1234802" cy="646331"/>
            </a:xfrm>
            <a:prstGeom prst="rect">
              <a:avLst/>
            </a:prstGeom>
            <a:solidFill>
              <a:srgbClr val="FDD443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2070</a:t>
              </a:r>
            </a:p>
            <a:p>
              <a:pPr algn="ctr"/>
              <a:r>
                <a:rPr lang="en-US" dirty="0"/>
                <a:t>2-4.5 feet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9C6596-563C-438C-92A3-D71EE392E265}"/>
                </a:ext>
              </a:extLst>
            </p:cNvPr>
            <p:cNvSpPr txBox="1"/>
            <p:nvPr/>
          </p:nvSpPr>
          <p:spPr>
            <a:xfrm>
              <a:off x="8548678" y="1168689"/>
              <a:ext cx="1044439" cy="646331"/>
            </a:xfrm>
            <a:prstGeom prst="rect">
              <a:avLst/>
            </a:prstGeom>
            <a:solidFill>
              <a:srgbClr val="FDD443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2100</a:t>
              </a:r>
            </a:p>
            <a:p>
              <a:pPr algn="ctr"/>
              <a:r>
                <a:rPr lang="en-US" dirty="0"/>
                <a:t>4-9 feet</a:t>
              </a:r>
            </a:p>
          </p:txBody>
        </p:sp>
        <p:sp>
          <p:nvSpPr>
            <p:cNvPr id="12" name="Arrow: Up-Down 9">
              <a:extLst>
                <a:ext uri="{FF2B5EF4-FFF2-40B4-BE49-F238E27FC236}">
                  <a16:creationId xmlns:a16="http://schemas.microsoft.com/office/drawing/2014/main" id="{1190F28B-0311-4BB0-BC8F-B3946852CCDF}"/>
                </a:ext>
              </a:extLst>
            </p:cNvPr>
            <p:cNvSpPr/>
            <p:nvPr/>
          </p:nvSpPr>
          <p:spPr>
            <a:xfrm>
              <a:off x="4621990" y="4695539"/>
              <a:ext cx="182160" cy="316077"/>
            </a:xfrm>
            <a:prstGeom prst="up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rrow: Up-Down 10">
              <a:extLst>
                <a:ext uri="{FF2B5EF4-FFF2-40B4-BE49-F238E27FC236}">
                  <a16:creationId xmlns:a16="http://schemas.microsoft.com/office/drawing/2014/main" id="{5262C069-E335-4284-B869-76F2D727F028}"/>
                </a:ext>
              </a:extLst>
            </p:cNvPr>
            <p:cNvSpPr/>
            <p:nvPr/>
          </p:nvSpPr>
          <p:spPr>
            <a:xfrm>
              <a:off x="6733158" y="3857734"/>
              <a:ext cx="222803" cy="765732"/>
            </a:xfrm>
            <a:prstGeom prst="up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Up-Down 11">
              <a:extLst>
                <a:ext uri="{FF2B5EF4-FFF2-40B4-BE49-F238E27FC236}">
                  <a16:creationId xmlns:a16="http://schemas.microsoft.com/office/drawing/2014/main" id="{7CE05075-7876-437E-BA75-666B84B100A2}"/>
                </a:ext>
              </a:extLst>
            </p:cNvPr>
            <p:cNvSpPr/>
            <p:nvPr/>
          </p:nvSpPr>
          <p:spPr>
            <a:xfrm>
              <a:off x="8890300" y="2560003"/>
              <a:ext cx="222803" cy="1512318"/>
            </a:xfrm>
            <a:prstGeom prst="up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595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62657941-1330-49CE-9AE9-EB6925597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1109" y="443544"/>
            <a:ext cx="11280365" cy="1037282"/>
          </a:xfrm>
        </p:spPr>
        <p:txBody>
          <a:bodyPr>
            <a:normAutofit fontScale="90000"/>
          </a:bodyPr>
          <a:lstStyle/>
          <a:p>
            <a:r>
              <a:rPr lang="en-US" dirty="0"/>
              <a:t>Rainfall Intensity Duration Frequency (IDF) Projections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Median of Global Climate Model Projection Ensemble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78F245-4259-409B-9631-4CC17AAAB1B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275" y="1828799"/>
            <a:ext cx="5354309" cy="436746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45B50-9A8F-445D-9EE4-FEB11457EA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16" y="1820247"/>
            <a:ext cx="6031430" cy="43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03E5-F136-4A04-BE26-C7F764EC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860" y="5683045"/>
            <a:ext cx="10521541" cy="2064774"/>
          </a:xfrm>
        </p:spPr>
        <p:txBody>
          <a:bodyPr>
            <a:normAutofit/>
          </a:bodyPr>
          <a:lstStyle/>
          <a:p>
            <a:r>
              <a:rPr lang="en-US" dirty="0"/>
              <a:t>Flood Modeling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39CD6E8-A08D-4743-8C84-16A26A01A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6" y="207898"/>
            <a:ext cx="4161718" cy="5475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8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409F8-0DD6-42EB-91F8-18CFAA97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Surge Modeling Performed of Historical Hurricane Events Matthew and Irma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D2A013-3ADF-4561-9105-A7F463A45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B076E-C897-4184-9A39-7651416D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72711-4FCB-2141-A321-C0607E71426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8EF8E-85C0-4E8E-B5F7-DFAC1E8063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" y="1671524"/>
            <a:ext cx="5829300" cy="42428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54FAD0-1274-4D8E-8C09-05AA76083C06}"/>
              </a:ext>
            </a:extLst>
          </p:cNvPr>
          <p:cNvSpPr txBox="1"/>
          <p:nvPr/>
        </p:nvSpPr>
        <p:spPr>
          <a:xfrm>
            <a:off x="2284928" y="2592170"/>
            <a:ext cx="307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Hurricane Matthew, 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981C9-25E8-4A69-8EAC-A5CB0B62CDD1}"/>
              </a:ext>
            </a:extLst>
          </p:cNvPr>
          <p:cNvSpPr txBox="1"/>
          <p:nvPr/>
        </p:nvSpPr>
        <p:spPr>
          <a:xfrm>
            <a:off x="656558" y="202404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Hurricane Irma, 2017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49B39-E26E-444D-A4BD-167A37F80943}"/>
              </a:ext>
            </a:extLst>
          </p:cNvPr>
          <p:cNvSpPr/>
          <p:nvPr/>
        </p:nvSpPr>
        <p:spPr>
          <a:xfrm>
            <a:off x="5036422" y="3865721"/>
            <a:ext cx="1140708" cy="223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838415-C945-4E22-BE45-74CE66F111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97" y="1701740"/>
            <a:ext cx="6715841" cy="3790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C4E38B-96C4-4E47-AB70-E3D300AFDC44}"/>
              </a:ext>
            </a:extLst>
          </p:cNvPr>
          <p:cNvSpPr txBox="1"/>
          <p:nvPr/>
        </p:nvSpPr>
        <p:spPr>
          <a:xfrm>
            <a:off x="5578744" y="5661285"/>
            <a:ext cx="6377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Note:  “Predicted Tide” refers to NOAA prediction of astronomical tide based on harmonic analysis of measured water level data, without meteorological disturbances such as surge.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C5DE8-8AFE-491D-81CF-6C52C1FB2C03}"/>
              </a:ext>
            </a:extLst>
          </p:cNvPr>
          <p:cNvSpPr txBox="1"/>
          <p:nvPr/>
        </p:nvSpPr>
        <p:spPr>
          <a:xfrm>
            <a:off x="385760" y="5809757"/>
            <a:ext cx="49439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Image:  Bathymetry of Gulf of Mexico, Caribbean and Eastern Atlantic, with Hurricane Matthew and Irma tracks.  </a:t>
            </a:r>
          </a:p>
        </p:txBody>
      </p:sp>
    </p:spTree>
    <p:extLst>
      <p:ext uri="{BB962C8B-B14F-4D97-AF65-F5344CB8AC3E}">
        <p14:creationId xmlns:p14="http://schemas.microsoft.com/office/powerpoint/2010/main" val="14878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D6722-8418-4614-A51B-C94B5054AA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5919" y="46981"/>
            <a:ext cx="10833100" cy="1117627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Calibration – Historical Event: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Hurricane Matthew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B17CE-E2E5-4B0C-919E-929309C1C03D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6" t="2869" r="4020" b="888"/>
          <a:stretch/>
        </p:blipFill>
        <p:spPr bwMode="auto">
          <a:xfrm>
            <a:off x="6436545" y="49522"/>
            <a:ext cx="4362208" cy="6691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13C5895-8A22-4F2A-8BA3-CE72703A3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237528-7AB7-4866-AD10-6FFF460CE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2062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C:\Users\ksmittle\AppData\Local\Microsoft\Windows\Temporary Internet Files\Content.Word\Mayport 2016-ft.png">
            <a:extLst>
              <a:ext uri="{FF2B5EF4-FFF2-40B4-BE49-F238E27FC236}">
                <a16:creationId xmlns:a16="http://schemas.microsoft.com/office/drawing/2014/main" id="{7A258113-3137-4869-A0BC-65581A9FA8B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52" y="1216114"/>
            <a:ext cx="5385435" cy="134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ksmittle\AppData\Local\Microsoft\Windows\Temporary Internet Files\Content.Word\Dames Point 2016-ft.png">
            <a:extLst>
              <a:ext uri="{FF2B5EF4-FFF2-40B4-BE49-F238E27FC236}">
                <a16:creationId xmlns:a16="http://schemas.microsoft.com/office/drawing/2014/main" id="{E00894C6-9AF3-43F0-BC03-58AFAD8C38AC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52" y="2601417"/>
            <a:ext cx="5385435" cy="134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ksmittle\AppData\Local\Microsoft\Windows\Temporary Internet Files\Content.Word\SOuthbank riverwalk 2016-ft.png">
            <a:extLst>
              <a:ext uri="{FF2B5EF4-FFF2-40B4-BE49-F238E27FC236}">
                <a16:creationId xmlns:a16="http://schemas.microsoft.com/office/drawing/2014/main" id="{4A82F95A-8B03-4430-B680-2797D71EE5BA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53" y="3990602"/>
            <a:ext cx="5385435" cy="134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ksmittle\AppData\Local\Microsoft\Windows\Temporary Internet Files\Content.Word\I295 Bridge 2016-ft.png">
            <a:extLst>
              <a:ext uri="{FF2B5EF4-FFF2-40B4-BE49-F238E27FC236}">
                <a16:creationId xmlns:a16="http://schemas.microsoft.com/office/drawing/2014/main" id="{E4D0A0CC-14C9-44BB-BD5A-A840BBC5D890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64" y="5355220"/>
            <a:ext cx="5385435" cy="1348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1273C1-83E8-41F9-ABFF-629979475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3080" y="6470789"/>
            <a:ext cx="782320" cy="344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72711-4FCB-2141-A321-C0607E71426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A2F5-D87B-4664-BA48-AF6AE93EEB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3081" y="72077"/>
            <a:ext cx="10833100" cy="126788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Validation – Historical Event: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Hurricane Irma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1F27C2-6C23-49AC-BBD3-25E93DFC1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1963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4291B6-C2AE-4339-8D79-49878457BBA6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6" t="2869" r="4020" b="888"/>
          <a:stretch/>
        </p:blipFill>
        <p:spPr bwMode="auto">
          <a:xfrm>
            <a:off x="7257438" y="230389"/>
            <a:ext cx="4405807" cy="6591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ksmittle\AppData\Local\Microsoft\Windows\Temporary Internet Files\Content.Word\Mayport 2017-ft.png">
            <a:extLst>
              <a:ext uri="{FF2B5EF4-FFF2-40B4-BE49-F238E27FC236}">
                <a16:creationId xmlns:a16="http://schemas.microsoft.com/office/drawing/2014/main" id="{18519DF1-913A-4CF0-8AFB-245C9C803F15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49" y="1215117"/>
            <a:ext cx="5385435" cy="134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ksmittle\AppData\Local\Microsoft\Windows\Temporary Internet Files\Content.Word\Dames Point 2017-ft.png">
            <a:extLst>
              <a:ext uri="{FF2B5EF4-FFF2-40B4-BE49-F238E27FC236}">
                <a16:creationId xmlns:a16="http://schemas.microsoft.com/office/drawing/2014/main" id="{4A0D8723-4542-42E1-A71E-04924A36C7E2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49" y="2603282"/>
            <a:ext cx="5385435" cy="134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ksmittle\AppData\Local\Microsoft\Windows\Temporary Internet Files\Content.Word\SOuthbank riverwalk 2017-ft.png">
            <a:extLst>
              <a:ext uri="{FF2B5EF4-FFF2-40B4-BE49-F238E27FC236}">
                <a16:creationId xmlns:a16="http://schemas.microsoft.com/office/drawing/2014/main" id="{14A73329-81FA-4A76-AA1C-59775F32C2B9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80" y="3959398"/>
            <a:ext cx="5385435" cy="134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ksmittle\AppData\Local\Microsoft\Windows\Temporary Internet Files\Content.Word\I295 Bridge 2017-ft.png">
            <a:extLst>
              <a:ext uri="{FF2B5EF4-FFF2-40B4-BE49-F238E27FC236}">
                <a16:creationId xmlns:a16="http://schemas.microsoft.com/office/drawing/2014/main" id="{F6DBF5ED-F7D3-41A0-BF3F-2FEE86D0002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80" y="5287184"/>
            <a:ext cx="5385435" cy="1348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1298F-B6E5-47E6-A85C-60491C9BD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3080" y="6470789"/>
            <a:ext cx="782320" cy="344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72711-4FCB-2141-A321-C0607E71426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E4D7D9-3A38-4FB7-837A-72BC7202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239813"/>
            <a:ext cx="10047929" cy="1376516"/>
          </a:xfrm>
        </p:spPr>
        <p:txBody>
          <a:bodyPr>
            <a:normAutofit/>
          </a:bodyPr>
          <a:lstStyle/>
          <a:p>
            <a:r>
              <a:rPr lang="en-US" sz="3600" dirty="0"/>
              <a:t>100-year Storm: Base Scenario versus Scenario 1</a:t>
            </a:r>
            <a:br>
              <a:rPr lang="en-US" sz="3600" dirty="0"/>
            </a:br>
            <a:r>
              <a:rPr lang="en-US" sz="2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2040, Rain (lower emissions – RCP6.0), SLR (NOAA intermediate), and Storm Surge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A5FDA5-FD6B-4C76-A8DF-739E1121A8B2}"/>
              </a:ext>
            </a:extLst>
          </p:cNvPr>
          <p:cNvSpPr txBox="1">
            <a:spLocks/>
          </p:cNvSpPr>
          <p:nvPr/>
        </p:nvSpPr>
        <p:spPr>
          <a:xfrm>
            <a:off x="274319" y="1692256"/>
            <a:ext cx="3762139" cy="4217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3AEDA"/>
              </a:buClr>
              <a:buSzPct val="90000"/>
              <a:buFont typeface="Wingdings" pitchFamily="2" charset="2"/>
              <a:buChar char="§"/>
              <a:defRPr sz="2800" b="0" i="0" kern="1200">
                <a:solidFill>
                  <a:srgbClr val="2A4A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990A6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2A4A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B416A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2A4A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B416A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2A4A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B416A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2A4A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in Floodplain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JEA Facilities:</a:t>
            </a:r>
          </a:p>
          <a:p>
            <a:pPr marL="341312" lvl="1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Current: 210 (12.6%)</a:t>
            </a:r>
          </a:p>
          <a:p>
            <a:pPr marL="341312" lvl="1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1: 288 (16.9%)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Priority JEA Facilities:</a:t>
            </a:r>
          </a:p>
          <a:p>
            <a:pPr marL="341312" lvl="1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Current: 90 (50%)</a:t>
            </a:r>
          </a:p>
          <a:p>
            <a:pPr marL="341312" lvl="1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1: 91 (50%)</a:t>
            </a:r>
          </a:p>
          <a:p>
            <a:pPr marL="0" indent="0">
              <a:buFont typeface="Wingdings" pitchFamily="2" charset="2"/>
              <a:buNone/>
            </a:pPr>
            <a:endParaRPr lang="en-US" u="sng" dirty="0"/>
          </a:p>
        </p:txBody>
      </p:sp>
      <p:pic>
        <p:nvPicPr>
          <p:cNvPr id="8" name="Content Placeholder 9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9070D346-E3AB-4920-8F1D-AD03D5EF42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92" t="8856" r="13688" b="66002"/>
          <a:stretch/>
        </p:blipFill>
        <p:spPr>
          <a:xfrm>
            <a:off x="3794471" y="2177496"/>
            <a:ext cx="3916220" cy="2955124"/>
          </a:xfrm>
          <a:prstGeom prst="rect">
            <a:avLst/>
          </a:prstGeom>
          <a:noFill/>
        </p:spPr>
      </p:pic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791B2B6F-EDB2-4F8A-857A-70FEDD4CB6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26" t="11307" r="13777" b="63257"/>
          <a:stretch/>
        </p:blipFill>
        <p:spPr>
          <a:xfrm>
            <a:off x="7860118" y="2101670"/>
            <a:ext cx="4010987" cy="3106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CC6B2A-00EB-4530-BB81-3849F52D97C0}"/>
              </a:ext>
            </a:extLst>
          </p:cNvPr>
          <p:cNvSpPr txBox="1"/>
          <p:nvPr/>
        </p:nvSpPr>
        <p:spPr>
          <a:xfrm>
            <a:off x="4654831" y="1765306"/>
            <a:ext cx="239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DIN" panose="02000503040000020003" pitchFamily="2" charset="0"/>
              </a:rPr>
              <a:t>Baseline:  100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6C058-D0E5-47DF-A517-A512CE92A524}"/>
              </a:ext>
            </a:extLst>
          </p:cNvPr>
          <p:cNvSpPr txBox="1"/>
          <p:nvPr/>
        </p:nvSpPr>
        <p:spPr>
          <a:xfrm>
            <a:off x="8527311" y="1732338"/>
            <a:ext cx="269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DIN" panose="02000503040000020003" pitchFamily="2" charset="0"/>
              </a:rPr>
              <a:t>Scenario 1, 2040: 100 year</a:t>
            </a:r>
          </a:p>
        </p:txBody>
      </p:sp>
    </p:spTree>
    <p:extLst>
      <p:ext uri="{BB962C8B-B14F-4D97-AF65-F5344CB8AC3E}">
        <p14:creationId xmlns:p14="http://schemas.microsoft.com/office/powerpoint/2010/main" val="5314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03E5-F136-4A04-BE26-C7F764EC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Vulnerability Assessment:  </a:t>
            </a:r>
            <a:br>
              <a:rPr lang="en-US" dirty="0"/>
            </a:br>
            <a:r>
              <a:rPr lang="en-US" dirty="0"/>
              <a:t>Current and Future Flood Hazards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AB757-8A63-44FB-84C1-ABE60175A5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3" y="180945"/>
            <a:ext cx="5478001" cy="359538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F508C1-2812-46AE-AEAA-BC7978D0A81C}"/>
              </a:ext>
            </a:extLst>
          </p:cNvPr>
          <p:cNvSpPr txBox="1">
            <a:spLocks/>
          </p:cNvSpPr>
          <p:nvPr/>
        </p:nvSpPr>
        <p:spPr>
          <a:xfrm>
            <a:off x="0" y="3776333"/>
            <a:ext cx="2482787" cy="26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Relative Sea Level Rise: 2050 </a:t>
            </a:r>
          </a:p>
        </p:txBody>
      </p:sp>
    </p:spTree>
    <p:extLst>
      <p:ext uri="{BB962C8B-B14F-4D97-AF65-F5344CB8AC3E}">
        <p14:creationId xmlns:p14="http://schemas.microsoft.com/office/powerpoint/2010/main" val="4716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B190D5-A703-46FC-9916-404F4EE78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Vulnerability </a:t>
            </a:r>
            <a:r>
              <a:rPr lang="en-US" sz="5400" dirty="0"/>
              <a:t>Assessment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E3AEA-571F-4436-96BA-5AEA69D03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18</a:t>
            </a:fld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615FF-8F3F-4307-8419-5077A5ECDA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213" y="1198089"/>
            <a:ext cx="11417081" cy="5581402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/>
              <a:t>Vulnerability </a:t>
            </a:r>
            <a:r>
              <a:rPr lang="en-US" sz="2800" b="1" dirty="0"/>
              <a:t>= </a:t>
            </a:r>
            <a:r>
              <a:rPr lang="en-US" sz="2800" b="1" dirty="0" smtClean="0"/>
              <a:t>            (</a:t>
            </a:r>
            <a:r>
              <a:rPr lang="en-US" sz="2800" b="1" dirty="0"/>
              <a:t>Exposure + Sensitivity</a:t>
            </a:r>
            <a:r>
              <a:rPr lang="en-US" sz="2800" b="1" dirty="0" smtClean="0"/>
              <a:t>)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            (</a:t>
            </a:r>
            <a:r>
              <a:rPr lang="en-US" sz="2800" b="1" dirty="0"/>
              <a:t>Adaptive Capacity + Redundancy</a:t>
            </a:r>
            <a:r>
              <a:rPr lang="en-US" sz="2800" b="1" dirty="0" smtClean="0"/>
              <a:t>)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73696" y="6103406"/>
            <a:ext cx="4887310" cy="3153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3" y="1081550"/>
            <a:ext cx="7028174" cy="451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DEDB-EED9-426F-8199-6BA1FBFA5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08" y="4959416"/>
            <a:ext cx="10521541" cy="2064774"/>
          </a:xfrm>
        </p:spPr>
        <p:txBody>
          <a:bodyPr>
            <a:normAutofit/>
          </a:bodyPr>
          <a:lstStyle/>
          <a:p>
            <a:r>
              <a:rPr lang="en-US" dirty="0"/>
              <a:t>Adaptation Strategy Development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47F88-90C0-492C-87E4-84F13715F05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288"/>
            <a:ext cx="4019423" cy="453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A39266-4DA0-417E-80A3-AE67035B3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DA6D1-B731-4D04-9A8D-425AF153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10" y="1976285"/>
            <a:ext cx="6319077" cy="45818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JEA</a:t>
            </a:r>
            <a:r>
              <a:rPr lang="en-US" dirty="0"/>
              <a:t> Resilience Program Overview and Status</a:t>
            </a:r>
          </a:p>
          <a:p>
            <a:r>
              <a:rPr lang="en-US" dirty="0"/>
              <a:t>Coastal and Riverine Flood Modeling and Climate Scenarios</a:t>
            </a:r>
          </a:p>
          <a:p>
            <a:r>
              <a:rPr lang="en-US" dirty="0"/>
              <a:t>Risk Assessment: calculating avoided costs for direct asset damage </a:t>
            </a:r>
          </a:p>
          <a:p>
            <a:r>
              <a:rPr lang="en-US" dirty="0"/>
              <a:t>Adaptation Strategies and Economic &amp; Benefit-Cost Analysis</a:t>
            </a:r>
          </a:p>
          <a:p>
            <a:r>
              <a:rPr lang="en-US" dirty="0"/>
              <a:t>Q/A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1C0A1FB-A140-4481-8CA1-78C48895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23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033678D-091D-43CA-9A32-0229A451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41" y="318085"/>
            <a:ext cx="10515600" cy="792939"/>
          </a:xfrm>
          <a:effectLst>
            <a:outerShdw blurRad="63500" dist="25400" dir="2700000" algn="tl" rotWithShape="0">
              <a:prstClr val="black">
                <a:alpha val="59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Adaptation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50E43-F28D-4077-B511-A51C028E8C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57609" y="7032321"/>
            <a:ext cx="2743200" cy="365125"/>
          </a:xfrm>
        </p:spPr>
        <p:txBody>
          <a:bodyPr/>
          <a:lstStyle/>
          <a:p>
            <a:endParaRPr lang="en-US" sz="1200" dirty="0"/>
          </a:p>
        </p:txBody>
      </p:sp>
      <p:pic>
        <p:nvPicPr>
          <p:cNvPr id="24" name="Picture 23" descr="A picture containing ground, outdoor, furniture&#10;&#10;Description generated with very high confidence">
            <a:extLst>
              <a:ext uri="{FF2B5EF4-FFF2-40B4-BE49-F238E27FC236}">
                <a16:creationId xmlns:a16="http://schemas.microsoft.com/office/drawing/2014/main" id="{DDD88D8B-D895-4E03-946E-BB4AD51B1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77" y="5471364"/>
            <a:ext cx="1252874" cy="125287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D5A801-D619-4EB7-9F22-ED7E6F0B2C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5444" y="1712115"/>
          <a:ext cx="4275577" cy="466343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125179">
                  <a:extLst>
                    <a:ext uri="{9D8B030D-6E8A-4147-A177-3AD203B41FA5}">
                      <a16:colId xmlns:a16="http://schemas.microsoft.com/office/drawing/2014/main" val="2198174662"/>
                    </a:ext>
                  </a:extLst>
                </a:gridCol>
                <a:gridCol w="2150398">
                  <a:extLst>
                    <a:ext uri="{9D8B030D-6E8A-4147-A177-3AD203B41FA5}">
                      <a16:colId xmlns:a16="http://schemas.microsoft.com/office/drawing/2014/main" val="2728985238"/>
                    </a:ext>
                  </a:extLst>
                </a:gridCol>
              </a:tblGrid>
              <a:tr h="6972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Strategy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Resilience 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022461"/>
                  </a:ext>
                </a:extLst>
              </a:tr>
              <a:tr h="39407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 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 Protection</a:t>
                      </a:r>
                      <a:endPara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362864"/>
                  </a:ext>
                </a:extLst>
              </a:tr>
              <a:tr h="39407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Sandbagging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  <a:endPara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702216"/>
                  </a:ext>
                </a:extLst>
              </a:tr>
              <a:tr h="6366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Temporary Barriers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Moderate</a:t>
                      </a:r>
                      <a:endPara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465944"/>
                  </a:ext>
                </a:extLst>
              </a:tr>
              <a:tr h="6366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Seal Building/ Control Room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Moderate</a:t>
                      </a:r>
                      <a:endPara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602515"/>
                  </a:ext>
                </a:extLst>
              </a:tr>
              <a:tr h="6366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Construct Static Barrier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  <a:endPara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745060"/>
                  </a:ext>
                </a:extLst>
              </a:tr>
              <a:tr h="6366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Flood-proof Equipment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  <a:endPara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362002"/>
                  </a:ext>
                </a:extLst>
              </a:tr>
              <a:tr h="6316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Elevate Equipment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Very High</a:t>
                      </a:r>
                      <a:endPara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363155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A791F30F-B1A9-4A66-8B55-E0F567DD16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>
          <a:xfrm>
            <a:off x="7940041" y="1679735"/>
            <a:ext cx="4193582" cy="36382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C79262-1F3B-4C72-BC7C-0C37E5D252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03" y="4085767"/>
            <a:ext cx="3095606" cy="2304908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3325430C-EF90-4907-B1B7-B662268D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03" y="1780859"/>
            <a:ext cx="3128736" cy="198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A0253C-13BC-4AD2-A70C-6774DEED0DFA}"/>
              </a:ext>
            </a:extLst>
          </p:cNvPr>
          <p:cNvSpPr txBox="1"/>
          <p:nvPr/>
        </p:nvSpPr>
        <p:spPr>
          <a:xfrm>
            <a:off x="4472564" y="366846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 Water Flood Wall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Umair Irfan, eenews.net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9ED5FD-1B6A-41BE-9CE5-136D23D61F36}"/>
              </a:ext>
            </a:extLst>
          </p:cNvPr>
          <p:cNvSpPr txBox="1"/>
          <p:nvPr/>
        </p:nvSpPr>
        <p:spPr>
          <a:xfrm>
            <a:off x="4764789" y="6390675"/>
            <a:ext cx="2046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Tacoma  WA Central Plant Flood Wall</a:t>
            </a:r>
          </a:p>
        </p:txBody>
      </p:sp>
    </p:spTree>
    <p:extLst>
      <p:ext uri="{BB962C8B-B14F-4D97-AF65-F5344CB8AC3E}">
        <p14:creationId xmlns:p14="http://schemas.microsoft.com/office/powerpoint/2010/main" val="28870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9D3094-89EA-4588-8068-F7EC0CC69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275304"/>
            <a:ext cx="10283937" cy="914405"/>
          </a:xfrm>
          <a:effectLst>
            <a:outerShdw blurRad="63500" dist="25400" dir="2700000" algn="tl" rotWithShape="0">
              <a:prstClr val="black">
                <a:alpha val="59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Applying Adaptation Strategies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E5185D-B5E2-4CDA-BB75-7D2D9A2EF79F}"/>
              </a:ext>
            </a:extLst>
          </p:cNvPr>
          <p:cNvGrpSpPr/>
          <p:nvPr/>
        </p:nvGrpSpPr>
        <p:grpSpPr>
          <a:xfrm>
            <a:off x="7366194" y="1400416"/>
            <a:ext cx="4671573" cy="5458456"/>
            <a:chOff x="3751020" y="576799"/>
            <a:chExt cx="5006118" cy="6237241"/>
          </a:xfrm>
          <a:effectLst/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CE72E19-7F91-4A07-97C9-C8D6F0CED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020" y="576799"/>
              <a:ext cx="5006118" cy="623724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D4F475-313D-41F6-8A72-1511B6552A34}"/>
                </a:ext>
              </a:extLst>
            </p:cNvPr>
            <p:cNvSpPr txBox="1"/>
            <p:nvPr/>
          </p:nvSpPr>
          <p:spPr>
            <a:xfrm>
              <a:off x="5292972" y="870438"/>
              <a:ext cx="1556238" cy="5726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Elevate Equipment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pads or platforms, to a higher floor, to the roof, or to a new elevated building.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1A95D9-1699-4E6D-9FEF-63BA5A313F31}"/>
                </a:ext>
              </a:extLst>
            </p:cNvPr>
            <p:cNvSpPr txBox="1"/>
            <p:nvPr/>
          </p:nvSpPr>
          <p:spPr>
            <a:xfrm>
              <a:off x="5295901" y="1943798"/>
              <a:ext cx="1658821" cy="4573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by replacing pumps with submersible pumps and installing watertight boxes around electrical equipment.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B46CB-2DB3-416F-8C59-D5FDB7869F79}"/>
                </a:ext>
              </a:extLst>
            </p:cNvPr>
            <p:cNvSpPr txBox="1"/>
            <p:nvPr/>
          </p:nvSpPr>
          <p:spPr>
            <a:xfrm>
              <a:off x="5295917" y="1762095"/>
              <a:ext cx="1861034" cy="2269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Flood-Proof Equipment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D77B09-0477-4192-B371-2C2A5E891E04}"/>
                </a:ext>
              </a:extLst>
            </p:cNvPr>
            <p:cNvSpPr txBox="1"/>
            <p:nvPr/>
          </p:nvSpPr>
          <p:spPr>
            <a:xfrm>
              <a:off x="5300788" y="2842847"/>
              <a:ext cx="1583590" cy="4573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Install Static Barrier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across critical flood pathways or around critical areas.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FD708D-056E-4E30-9C4E-18308D435D8D}"/>
                </a:ext>
              </a:extLst>
            </p:cNvPr>
            <p:cNvSpPr txBox="1"/>
            <p:nvPr/>
          </p:nvSpPr>
          <p:spPr>
            <a:xfrm>
              <a:off x="5300788" y="3757945"/>
              <a:ext cx="1623642" cy="6878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Seal Building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 water-tight doors and windows, elevating vents and secondary entrances for access during a flood event.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0B7978-9E06-490D-B983-E8B950EAD7E8}"/>
                </a:ext>
              </a:extLst>
            </p:cNvPr>
            <p:cNvSpPr txBox="1"/>
            <p:nvPr/>
          </p:nvSpPr>
          <p:spPr>
            <a:xfrm>
              <a:off x="5294936" y="4841640"/>
              <a:ext cx="1659789" cy="4573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Sandbag Temporarily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around doorways, vents, and windows before a surge event.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5D7D52-D88B-4450-A453-0CE202C61E1F}"/>
                </a:ext>
              </a:extLst>
            </p:cNvPr>
            <p:cNvSpPr txBox="1"/>
            <p:nvPr/>
          </p:nvSpPr>
          <p:spPr>
            <a:xfrm>
              <a:off x="5300788" y="5846885"/>
              <a:ext cx="1623642" cy="4573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Install Backup Power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via generators nearby or a plug for a portable generator.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781C67-7C39-4955-906D-C5713448D016}"/>
                </a:ext>
              </a:extLst>
            </p:cNvPr>
            <p:cNvSpPr txBox="1"/>
            <p:nvPr/>
          </p:nvSpPr>
          <p:spPr>
            <a:xfrm>
              <a:off x="6942996" y="5861533"/>
              <a:ext cx="1110759" cy="36293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Does not protect equipment but facilitates rapid service recovery.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9F745C8-09AC-4BAA-8785-33FDE6D1F740}"/>
              </a:ext>
            </a:extLst>
          </p:cNvPr>
          <p:cNvSpPr/>
          <p:nvPr/>
        </p:nvSpPr>
        <p:spPr>
          <a:xfrm>
            <a:off x="634482" y="2173663"/>
            <a:ext cx="6316824" cy="341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3AEDA"/>
              </a:buClr>
              <a:buSzPct val="90000"/>
              <a:buFont typeface="Wingdings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Focus on strategies for high LOS assets at risk of flooding today, focused on three categories: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Clr>
                <a:srgbClr val="03AEDA"/>
              </a:buClr>
              <a:buSzPct val="90000"/>
              <a:buFont typeface="Wingdings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Elevating, Hardening and Perimeter Barriers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3AEDA"/>
              </a:buClr>
              <a:buSzPct val="90000"/>
              <a:buFont typeface="Wingdings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Develop strategies for individual assets and asset groups, i.e. buildings.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Clr>
                <a:srgbClr val="03AEDA"/>
              </a:buClr>
              <a:buSzPct val="90000"/>
              <a:buFont typeface="Wingdings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Building-level strategy for at risk buildings preferred over asset level strategies.</a:t>
            </a:r>
          </a:p>
        </p:txBody>
      </p:sp>
    </p:spTree>
    <p:extLst>
      <p:ext uri="{BB962C8B-B14F-4D97-AF65-F5344CB8AC3E}">
        <p14:creationId xmlns:p14="http://schemas.microsoft.com/office/powerpoint/2010/main" val="18147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03E5-F136-4A04-BE26-C7F764EC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40" y="5261904"/>
            <a:ext cx="10521541" cy="2064774"/>
          </a:xfrm>
        </p:spPr>
        <p:txBody>
          <a:bodyPr>
            <a:normAutofit/>
          </a:bodyPr>
          <a:lstStyle/>
          <a:p>
            <a:r>
              <a:rPr lang="en-US" dirty="0"/>
              <a:t>Risk Assessment, Economic  &amp; </a:t>
            </a:r>
            <a:br>
              <a:rPr lang="en-US" dirty="0"/>
            </a:br>
            <a:r>
              <a:rPr lang="en-US" dirty="0"/>
              <a:t>Benefit Cost Analysis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074CB-A220-4F44-A819-E5A0A4F88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202983" cy="43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409F8-0DD6-42EB-91F8-18CFAA97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39" y="503904"/>
            <a:ext cx="10832690" cy="1376516"/>
          </a:xfrm>
        </p:spPr>
        <p:txBody>
          <a:bodyPr>
            <a:normAutofit/>
          </a:bodyPr>
          <a:lstStyle/>
          <a:p>
            <a:r>
              <a:rPr lang="en-US" dirty="0"/>
              <a:t>Risk Analysis </a:t>
            </a:r>
            <a:br>
              <a:rPr lang="en-US" dirty="0"/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9DD12-80D9-444F-8009-439B513C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92" y="1648583"/>
            <a:ext cx="11281472" cy="4784489"/>
          </a:xfrm>
        </p:spPr>
        <p:txBody>
          <a:bodyPr>
            <a:normAutofit/>
          </a:bodyPr>
          <a:lstStyle/>
          <a:p>
            <a:r>
              <a:rPr lang="en-US" sz="3200" dirty="0"/>
              <a:t>Risk = likelihood </a:t>
            </a:r>
            <a:r>
              <a:rPr lang="en-US" sz="3200" dirty="0" smtClean="0"/>
              <a:t>x consequence of damages</a:t>
            </a:r>
            <a:endParaRPr lang="en-US" sz="3200" dirty="0"/>
          </a:p>
          <a:p>
            <a:r>
              <a:rPr lang="en-US" sz="3200" dirty="0"/>
              <a:t>Likelihood = probability of hazard occurrence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Interpolated from flood modeling </a:t>
            </a:r>
            <a:r>
              <a:rPr lang="en-US" sz="2800" dirty="0" smtClean="0">
                <a:solidFill>
                  <a:schemeClr val="tx1"/>
                </a:solidFill>
              </a:rPr>
              <a:t>scenarios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Assumed </a:t>
            </a:r>
            <a:r>
              <a:rPr lang="en-US" sz="2800" dirty="0">
                <a:solidFill>
                  <a:schemeClr val="tx1"/>
                </a:solidFill>
              </a:rPr>
              <a:t>to increase over time due to climate change</a:t>
            </a:r>
          </a:p>
          <a:p>
            <a:r>
              <a:rPr lang="en-US" sz="3200" dirty="0"/>
              <a:t>Potential consequences: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Direct damage to JEA’s facilities and assets, based on replacement cost, </a:t>
            </a:r>
            <a:r>
              <a:rPr lang="en-US" sz="2800" dirty="0" smtClean="0">
                <a:solidFill>
                  <a:schemeClr val="tx1"/>
                </a:solidFill>
              </a:rPr>
              <a:t> or </a:t>
            </a: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Indirect consequences to </a:t>
            </a:r>
            <a:r>
              <a:rPr lang="en-US" sz="2800" dirty="0" err="1">
                <a:solidFill>
                  <a:schemeClr val="tx1"/>
                </a:solidFill>
              </a:rPr>
              <a:t>JEA’s</a:t>
            </a:r>
            <a:r>
              <a:rPr lang="en-US" sz="2800" dirty="0">
                <a:solidFill>
                  <a:schemeClr val="tx1"/>
                </a:solidFill>
              </a:rPr>
              <a:t> customers (business losses based on assumed period of service interruption)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18ACB-FD39-408A-8E75-251E3ECD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993" y="6321694"/>
            <a:ext cx="781877" cy="365125"/>
          </a:xfrm>
        </p:spPr>
        <p:txBody>
          <a:bodyPr/>
          <a:lstStyle/>
          <a:p>
            <a:fld id="{9B3E39EC-4BE2-4DEA-81C0-4ABC0AAB4AC0}" type="slidenum">
              <a:rPr lang="en-AU" smtClean="0"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BCD6-4256-4AEA-8EA2-ACD3263CD4B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63500" dist="25400" dir="2700000" algn="tl" rotWithShape="0">
              <a:prstClr val="black">
                <a:alpha val="59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>
                <a:latin typeface="Calibri Light" panose="020F0302020204030204" pitchFamily="34" charset="0"/>
                <a:cs typeface="Calibri Light" panose="020F0302020204030204" pitchFamily="34" charset="0"/>
              </a:rPr>
              <a:t>Economic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A1226-BB08-459A-8D7C-75323030858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2262" y="1797911"/>
            <a:ext cx="6561138" cy="4486275"/>
          </a:xfrm>
        </p:spPr>
        <p:txBody>
          <a:bodyPr/>
          <a:lstStyle/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Business loses were calculated for all customers for each JEA facility.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If a business loses water or wastewater service, or has a sewer back-up, it closes.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Monetized risk avoided are included across asset service life to evaluate full benefits of investment.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Jacksonville's job market: 'The end of an amazing stretch of job ...">
            <a:extLst>
              <a:ext uri="{FF2B5EF4-FFF2-40B4-BE49-F238E27FC236}">
                <a16:creationId xmlns:a16="http://schemas.microsoft.com/office/drawing/2014/main" id="{9ABAEF03-3706-438E-9132-03EB9DCDC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170" y="1797911"/>
            <a:ext cx="3094630" cy="33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2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03E5-F136-4A04-BE26-C7F764EC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5023262"/>
            <a:ext cx="10521541" cy="1692170"/>
          </a:xfrm>
        </p:spPr>
        <p:txBody>
          <a:bodyPr>
            <a:normAutofit/>
          </a:bodyPr>
          <a:lstStyle/>
          <a:p>
            <a:r>
              <a:rPr lang="en-US" dirty="0"/>
              <a:t>Risk and Return on Investment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AB757-8A63-44FB-84C1-ABE60175A5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3" y="180945"/>
            <a:ext cx="5478001" cy="359538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F508C1-2812-46AE-AEAA-BC7978D0A81C}"/>
              </a:ext>
            </a:extLst>
          </p:cNvPr>
          <p:cNvSpPr txBox="1">
            <a:spLocks/>
          </p:cNvSpPr>
          <p:nvPr/>
        </p:nvSpPr>
        <p:spPr>
          <a:xfrm>
            <a:off x="0" y="3776333"/>
            <a:ext cx="2482787" cy="26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Relative Sea Level Rise: 2050 </a:t>
            </a:r>
          </a:p>
        </p:txBody>
      </p:sp>
    </p:spTree>
    <p:extLst>
      <p:ext uri="{BB962C8B-B14F-4D97-AF65-F5344CB8AC3E}">
        <p14:creationId xmlns:p14="http://schemas.microsoft.com/office/powerpoint/2010/main" val="11669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9E30-DEDB-4D32-9648-02015B45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98" y="115698"/>
            <a:ext cx="10832690" cy="882287"/>
          </a:xfrm>
        </p:spPr>
        <p:txBody>
          <a:bodyPr>
            <a:normAutofit/>
          </a:bodyPr>
          <a:lstStyle/>
          <a:p>
            <a:r>
              <a:rPr lang="en-US" sz="3600" dirty="0"/>
              <a:t>Monetized Risk Map for Priority Facilities</a:t>
            </a:r>
          </a:p>
        </p:txBody>
      </p:sp>
      <p:pic>
        <p:nvPicPr>
          <p:cNvPr id="5" name="Content Placeholder 4" descr="A picture containing tree, text, indoor, sitting&#10;&#10;Description generated with very high confidence">
            <a:extLst>
              <a:ext uri="{FF2B5EF4-FFF2-40B4-BE49-F238E27FC236}">
                <a16:creationId xmlns:a16="http://schemas.microsoft.com/office/drawing/2014/main" id="{28E3F0E7-13A7-443F-859D-08ED60498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3" y="991015"/>
            <a:ext cx="4444176" cy="5751287"/>
          </a:xfrm>
        </p:spPr>
      </p:pic>
      <p:pic>
        <p:nvPicPr>
          <p:cNvPr id="7" name="Picture 6" descr="A picture containing tree, text, sitting, indoor&#10;&#10;Description generated with very high confidence">
            <a:extLst>
              <a:ext uri="{FF2B5EF4-FFF2-40B4-BE49-F238E27FC236}">
                <a16:creationId xmlns:a16="http://schemas.microsoft.com/office/drawing/2014/main" id="{1CF6BE0E-90A5-42E4-A10A-48758575C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36" y="991015"/>
            <a:ext cx="4444176" cy="57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C99A-A4F9-4C3D-90C3-6DFC8236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Monetized Risk Summarized by Facility Type</a:t>
            </a:r>
            <a:br>
              <a:rPr lang="en-US" dirty="0"/>
            </a:br>
            <a:r>
              <a:rPr lang="en-US" dirty="0"/>
              <a:t>(Direct Physical Damage Only)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F57330-43F9-4113-A7FA-EC4710D4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993" y="6321694"/>
            <a:ext cx="781877" cy="365125"/>
          </a:xfrm>
        </p:spPr>
        <p:txBody>
          <a:bodyPr/>
          <a:lstStyle/>
          <a:p>
            <a:fld id="{9B3E39EC-4BE2-4DEA-81C0-4ABC0AAB4AC0}" type="slidenum">
              <a:rPr lang="en-AU" smtClean="0"/>
              <a:t>27</a:t>
            </a:fld>
            <a:endParaRPr lang="en-AU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12199A0-064D-4A2D-90CB-81BAA3E425B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20700" y="1976438"/>
          <a:ext cx="8267700" cy="458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87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8F79B-3686-4132-B817-40B7948CB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Monetized Risk and Risk Scores</a:t>
            </a:r>
            <a:br>
              <a:rPr lang="en-US" dirty="0"/>
            </a:br>
            <a:r>
              <a:rPr lang="en-US" dirty="0"/>
              <a:t>(Combined Physical Asset and Business Risk)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79DCD5-BCCC-4A13-918F-C2A024E3647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20700" y="1976438"/>
          <a:ext cx="11425238" cy="458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39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EFAD-F867-4FB7-A2C4-F628AF8B0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69" y="707028"/>
            <a:ext cx="10468932" cy="568800"/>
          </a:xfrm>
        </p:spPr>
        <p:txBody>
          <a:bodyPr>
            <a:normAutofit fontScale="90000"/>
          </a:bodyPr>
          <a:lstStyle/>
          <a:p>
            <a:r>
              <a:rPr lang="en-US" dirty="0"/>
              <a:t>Resilience Investments were also ranked based on </a:t>
            </a:r>
            <a:br>
              <a:rPr lang="en-US" dirty="0"/>
            </a:br>
            <a:r>
              <a:rPr lang="en-US" dirty="0"/>
              <a:t>Return on Investment for Different Levels of Flood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411C5-0AB8-4346-8E21-FA18191C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29</a:t>
            </a:fld>
            <a:endParaRPr lang="en-AU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A178B3-BFDA-4CAD-944A-FC23835D61FA}"/>
              </a:ext>
            </a:extLst>
          </p:cNvPr>
          <p:cNvGraphicFramePr/>
          <p:nvPr>
            <p:extLst/>
          </p:nvPr>
        </p:nvGraphicFramePr>
        <p:xfrm>
          <a:off x="1296385" y="1968654"/>
          <a:ext cx="8978900" cy="477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16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9B2EAB-F203-4A34-9E47-3A83C8D8ECF8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63500" dist="25400" dir="2700000" algn="tl" rotWithShape="0">
              <a:prstClr val="black">
                <a:alpha val="59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Designing for Resilience:  JEA’s Response to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Hurricanes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Matthew (2016) and Irma (2017) Flooding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C8A1C2-C1D2-42ED-9B18-39A5A1B15E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2139" y="2387333"/>
            <a:ext cx="4998675" cy="3461054"/>
          </a:xfrm>
          <a:prstGeom prst="rect">
            <a:avLst/>
          </a:prstGeom>
        </p:spPr>
      </p:pic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69B4CD20-EEEF-46A2-9C21-DB38A12AF5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86" y="2387332"/>
            <a:ext cx="5381813" cy="34610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928225DA-A878-4D9F-AF5B-7EAE0DDC77C5}"/>
              </a:ext>
            </a:extLst>
          </p:cNvPr>
          <p:cNvSpPr txBox="1">
            <a:spLocks/>
          </p:cNvSpPr>
          <p:nvPr/>
        </p:nvSpPr>
        <p:spPr>
          <a:xfrm>
            <a:off x="903768" y="6071413"/>
            <a:ext cx="3648119" cy="168636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chemeClr val="bg2"/>
              </a:buClr>
              <a:buSzPct val="80000"/>
              <a:buFont typeface="Wingdings 2" panose="05020102010507070707" pitchFamily="18" charset="2"/>
              <a:buChar char="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15"/>
              </a:spcBef>
              <a:buNone/>
            </a:pPr>
            <a:r>
              <a:rPr lang="en-US" sz="1000" b="0" spc="-5" dirty="0">
                <a:latin typeface="Calibri"/>
                <a:cs typeface="Calibri"/>
              </a:rPr>
              <a:t>Source:  www.</a:t>
            </a:r>
            <a:r>
              <a:rPr lang="en-US" sz="1000" b="0" dirty="0"/>
              <a:t>s.w-x.co/wu/jax-flooding-sheriff-9.11.17</a:t>
            </a:r>
            <a:r>
              <a:rPr lang="en-US" sz="1000" b="0" spc="-5" dirty="0">
                <a:latin typeface="Calibri"/>
                <a:cs typeface="Calibri"/>
              </a:rPr>
              <a:t>  </a:t>
            </a:r>
            <a:endParaRPr lang="en-US" sz="1000" b="0" dirty="0">
              <a:latin typeface="Calibri"/>
              <a:cs typeface="Calibri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1472FA4-35C5-4553-AA59-784AE22646B8}"/>
              </a:ext>
            </a:extLst>
          </p:cNvPr>
          <p:cNvSpPr txBox="1">
            <a:spLocks/>
          </p:cNvSpPr>
          <p:nvPr/>
        </p:nvSpPr>
        <p:spPr>
          <a:xfrm>
            <a:off x="6382139" y="6071413"/>
            <a:ext cx="3648119" cy="168636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chemeClr val="bg2"/>
              </a:buClr>
              <a:buSzPct val="80000"/>
              <a:buFont typeface="Wingdings 2" panose="05020102010507070707" pitchFamily="18" charset="2"/>
              <a:buChar char="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15"/>
              </a:spcBef>
              <a:buNone/>
            </a:pPr>
            <a:r>
              <a:rPr lang="en-US" sz="1000" b="0" spc="-5" dirty="0">
                <a:latin typeface="Calibri"/>
                <a:cs typeface="Calibri"/>
              </a:rPr>
              <a:t>Source:  www.</a:t>
            </a:r>
            <a:r>
              <a:rPr lang="en-US" sz="1000" b="0" dirty="0"/>
              <a:t>s.w-x.co/wu/jax-flooding-sheriff-9.11.17</a:t>
            </a:r>
            <a:r>
              <a:rPr lang="en-US" sz="1000" b="0" spc="-5" dirty="0">
                <a:latin typeface="Calibri"/>
                <a:cs typeface="Calibri"/>
              </a:rPr>
              <a:t>  </a:t>
            </a:r>
            <a:endParaRPr lang="en-US" sz="10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6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96F4-300A-40D7-B3AE-AC49250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on Investment and ROI Scores</a:t>
            </a:r>
            <a:br>
              <a:rPr lang="en-US" dirty="0"/>
            </a:br>
            <a:r>
              <a:rPr lang="en-US" dirty="0"/>
              <a:t>(Combined Physical Asset and Business Risk)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8E66DA-8E5A-4D31-A327-D7D0D880305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0700" y="1976438"/>
          <a:ext cx="11425238" cy="458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92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1E6D-3A33-4747-8816-33142421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275304"/>
            <a:ext cx="10832690" cy="1376516"/>
          </a:xfrm>
        </p:spPr>
        <p:txBody>
          <a:bodyPr/>
          <a:lstStyle/>
          <a:p>
            <a:r>
              <a:rPr lang="en-US" dirty="0"/>
              <a:t>Top 20 CIP Projects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A6F220-5C1D-4424-97AB-BF93B6A62DA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94621" y="1851428"/>
          <a:ext cx="11602758" cy="473126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66626">
                  <a:extLst>
                    <a:ext uri="{9D8B030D-6E8A-4147-A177-3AD203B41FA5}">
                      <a16:colId xmlns:a16="http://schemas.microsoft.com/office/drawing/2014/main" val="2335744253"/>
                    </a:ext>
                  </a:extLst>
                </a:gridCol>
                <a:gridCol w="3141233">
                  <a:extLst>
                    <a:ext uri="{9D8B030D-6E8A-4147-A177-3AD203B41FA5}">
                      <a16:colId xmlns:a16="http://schemas.microsoft.com/office/drawing/2014/main" val="2418891393"/>
                    </a:ext>
                  </a:extLst>
                </a:gridCol>
                <a:gridCol w="1237130">
                  <a:extLst>
                    <a:ext uri="{9D8B030D-6E8A-4147-A177-3AD203B41FA5}">
                      <a16:colId xmlns:a16="http://schemas.microsoft.com/office/drawing/2014/main" val="2081423582"/>
                    </a:ext>
                  </a:extLst>
                </a:gridCol>
                <a:gridCol w="6357769">
                  <a:extLst>
                    <a:ext uri="{9D8B030D-6E8A-4147-A177-3AD203B41FA5}">
                      <a16:colId xmlns:a16="http://schemas.microsoft.com/office/drawing/2014/main" val="3425385455"/>
                    </a:ext>
                  </a:extLst>
                </a:gridCol>
              </a:tblGrid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Ranking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Facility Name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Priority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Project Type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719285"/>
                  </a:ext>
                </a:extLst>
              </a:tr>
              <a:tr h="2507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Arlington East WRF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Electrical and I&amp;C upgrades; Capacity upgrades; Effluent PS rehabilitation/upgrades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0616868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Buckman WRF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upgrades; Electrical and I&amp;C upgrades; Capacity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3232194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Southwest WRF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upgrades; Electrical and I&amp;C upgrades; Capacity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6508007"/>
                  </a:ext>
                </a:extLst>
              </a:tr>
              <a:tr h="3670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Monterey WRF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upgrades; Electrical and I&amp;C upgrades; Electrical switchgear replacement/ generator addition, influent backup pump, and containment pond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2097010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2045 Utah Avenue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084541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Buckman WRF Outfall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Rehabilitation of outfall pipe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0826444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River Oaks Potable Repump Station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Electrical and I&amp;C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1168477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Main Street WTP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upgrades; Electrical and I&amp;C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7469500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Hendricks WTP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upgrades; Electrical and I&amp;C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8194790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210 Hollybrook Avenue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upgrades; Capacity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6187522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7834 Holiday Road South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upgrades; Capacity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303901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1023 Laura Street North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2705965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Main Street WTP Well No. 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Medium-High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061627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Mayport WTP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7123768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8617 Western Way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8054972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Main Street WTP Well No. 10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998227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Arlington Potable Booster Pump Station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Electrical and I&amp;C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68372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Ponce de Leon WWTP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3180522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St. John’s Forest WTP 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5679768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20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5301 Evergreen Avenue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Medium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Flood resilience upgrades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400411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B1AF70-13F2-427A-A0B8-9D6E5BE30373}"/>
              </a:ext>
            </a:extLst>
          </p:cNvPr>
          <p:cNvSpPr txBox="1"/>
          <p:nvPr/>
        </p:nvSpPr>
        <p:spPr>
          <a:xfrm>
            <a:off x="5629440" y="640396"/>
            <a:ext cx="3870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Revised since May draft report</a:t>
            </a:r>
          </a:p>
          <a:p>
            <a:r>
              <a:rPr lang="en-US" dirty="0">
                <a:solidFill>
                  <a:schemeClr val="bg1"/>
                </a:solidFill>
              </a:rPr>
              <a:t>Full list to be provided in revised report</a:t>
            </a:r>
          </a:p>
        </p:txBody>
      </p:sp>
    </p:spTree>
    <p:extLst>
      <p:ext uri="{BB962C8B-B14F-4D97-AF65-F5344CB8AC3E}">
        <p14:creationId xmlns:p14="http://schemas.microsoft.com/office/powerpoint/2010/main" val="18435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CB7AD-1FFD-4DBD-B1E4-00EF1E675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9B949-C694-4210-9CE6-3615D51E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10" y="1976285"/>
            <a:ext cx="6867242" cy="458183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Finalize and submit System Resilience Plan report</a:t>
            </a:r>
          </a:p>
          <a:p>
            <a:r>
              <a:rPr lang="en-US" dirty="0"/>
              <a:t>Final </a:t>
            </a:r>
            <a:r>
              <a:rPr lang="en-US" dirty="0" smtClean="0"/>
              <a:t>workshop</a:t>
            </a:r>
            <a:endParaRPr lang="en-US" dirty="0"/>
          </a:p>
          <a:p>
            <a:r>
              <a:rPr lang="en-US" dirty="0"/>
              <a:t>Recommended next </a:t>
            </a:r>
            <a:r>
              <a:rPr lang="en-US" dirty="0" smtClean="0"/>
              <a:t>steps</a:t>
            </a:r>
            <a:endParaRPr lang="en-US" dirty="0"/>
          </a:p>
          <a:p>
            <a:pPr lvl="1"/>
            <a:r>
              <a:rPr lang="en-US" dirty="0"/>
              <a:t>Develop CIP implementation plan for Resilience projects</a:t>
            </a:r>
          </a:p>
          <a:p>
            <a:pPr lvl="1"/>
            <a:r>
              <a:rPr lang="en-US" dirty="0"/>
              <a:t>Update JEA design standards for resilience</a:t>
            </a:r>
          </a:p>
          <a:p>
            <a:pPr lvl="1"/>
            <a:r>
              <a:rPr lang="en-US" dirty="0"/>
              <a:t>Continue resilience requests for new CIP projects</a:t>
            </a:r>
          </a:p>
          <a:p>
            <a:pPr lvl="1"/>
            <a:r>
              <a:rPr lang="en-US" dirty="0"/>
              <a:t>Staff training</a:t>
            </a:r>
          </a:p>
          <a:p>
            <a:pPr lvl="1"/>
            <a:r>
              <a:rPr lang="en-US" dirty="0"/>
              <a:t>Consider ongoing contracted services to address commonly found issues:	</a:t>
            </a:r>
          </a:p>
          <a:p>
            <a:pPr lvl="2"/>
            <a:r>
              <a:rPr lang="en-US" dirty="0"/>
              <a:t>Antenna grounding</a:t>
            </a:r>
          </a:p>
          <a:p>
            <a:pPr lvl="2"/>
            <a:r>
              <a:rPr lang="en-US" dirty="0"/>
              <a:t>Antenna support</a:t>
            </a:r>
          </a:p>
          <a:p>
            <a:pPr lvl="2"/>
            <a:r>
              <a:rPr lang="en-US" dirty="0"/>
              <a:t>Lightning protection</a:t>
            </a:r>
          </a:p>
          <a:p>
            <a:pPr lvl="2"/>
            <a:r>
              <a:rPr lang="en-US" dirty="0"/>
              <a:t>Control panel cable management</a:t>
            </a:r>
          </a:p>
          <a:p>
            <a:pPr lvl="2"/>
            <a:r>
              <a:rPr lang="en-US" dirty="0"/>
              <a:t>E-stop installation</a:t>
            </a:r>
          </a:p>
          <a:p>
            <a:pPr lvl="2"/>
            <a:r>
              <a:rPr lang="en-US" dirty="0"/>
              <a:t>Emergency entry gate/access</a:t>
            </a:r>
          </a:p>
          <a:p>
            <a:pPr lvl="1"/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7BB6A882-B338-427C-AF25-0970A2AC38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03" y="1825625"/>
            <a:ext cx="33623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E3AEA-571F-4436-96BA-5AEA69D03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3E39EC-4BE2-4DEA-81C0-4ABC0AAB4AC0}" type="slidenum">
              <a:rPr lang="en-AU" smtClean="0"/>
              <a:t>33</a:t>
            </a:fld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615FF-8F3F-4307-8419-5077A5ECDA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650" y="3578087"/>
            <a:ext cx="6951663" cy="2724288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44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6BCA-40FF-4211-8159-06C49AE0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JEA’s</a:t>
            </a:r>
            <a:r>
              <a:rPr lang="en-US" dirty="0"/>
              <a:t> Resiliency Program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6EDD8-FD52-48B5-BDFD-F9A28E2C0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Understand Current and Future Severe Weather and Climate Risks</a:t>
            </a:r>
          </a:p>
          <a:p>
            <a:pPr lvl="0"/>
            <a:r>
              <a:rPr lang="en-US" dirty="0"/>
              <a:t>Identify </a:t>
            </a:r>
            <a:r>
              <a:rPr lang="en-US" dirty="0" err="1"/>
              <a:t>JEA</a:t>
            </a:r>
            <a:r>
              <a:rPr lang="en-US" dirty="0"/>
              <a:t> Water, Wastewater, Reclaimed Water and Chilled Water System Vulnerabilities to Identified Risks</a:t>
            </a:r>
          </a:p>
          <a:p>
            <a:pPr lvl="0"/>
            <a:r>
              <a:rPr lang="en-US" dirty="0"/>
              <a:t>Update Design and Construction Standards for Enhanced Reliability </a:t>
            </a:r>
          </a:p>
          <a:p>
            <a:pPr lvl="0"/>
            <a:r>
              <a:rPr lang="en-US" dirty="0"/>
              <a:t>Develop Adaptation Strategies (System Enhancements/Upgrades)</a:t>
            </a:r>
          </a:p>
          <a:p>
            <a:r>
              <a:rPr lang="en-US" dirty="0"/>
              <a:t>Develop Resilience Plan as Roadmap to Implement Strategy 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B4FA43-BB0F-496D-AE23-ACBA0073160E}"/>
              </a:ext>
            </a:extLst>
          </p:cNvPr>
          <p:cNvSpPr txBox="1">
            <a:spLocks/>
          </p:cNvSpPr>
          <p:nvPr/>
        </p:nvSpPr>
        <p:spPr>
          <a:xfrm>
            <a:off x="9257609" y="63755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2B4C18-2282-4713-ACFE-EF743F40805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9D44-0260-480C-9265-B9671F6F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JEA</a:t>
            </a:r>
            <a:r>
              <a:rPr lang="en-US" dirty="0"/>
              <a:t> Operates over 1,700 Facilities across a 4-County Region with nearly 500,000 Customer 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B2794-EA10-4D80-8FE2-FB8A099E7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567" y="1825624"/>
            <a:ext cx="4898097" cy="4737736"/>
          </a:xfrm>
        </p:spPr>
        <p:txBody>
          <a:bodyPr>
            <a:normAutofit/>
          </a:bodyPr>
          <a:lstStyle/>
          <a:p>
            <a:pPr lvl="0"/>
            <a:r>
              <a:rPr lang="en-US" sz="2200" dirty="0"/>
              <a:t>Water Reclamation Facilities (</a:t>
            </a:r>
            <a:r>
              <a:rPr lang="en-US" sz="2200" dirty="0" smtClean="0"/>
              <a:t>WRFs)</a:t>
            </a:r>
            <a:endParaRPr lang="en-US" sz="2200" dirty="0"/>
          </a:p>
          <a:p>
            <a:pPr lvl="0"/>
            <a:r>
              <a:rPr lang="en-US" sz="2200" dirty="0"/>
              <a:t>Wastewater Pump </a:t>
            </a:r>
            <a:r>
              <a:rPr lang="en-US" sz="2200" dirty="0" smtClean="0"/>
              <a:t>Stations</a:t>
            </a:r>
            <a:endParaRPr lang="en-US" sz="2200" dirty="0"/>
          </a:p>
          <a:p>
            <a:pPr lvl="0"/>
            <a:r>
              <a:rPr lang="en-US" sz="2200" dirty="0"/>
              <a:t>Water Treatment Plants (WTPs</a:t>
            </a:r>
            <a:r>
              <a:rPr lang="en-US" sz="2200" dirty="0" smtClean="0"/>
              <a:t>)</a:t>
            </a:r>
            <a:endParaRPr lang="en-US" sz="2200" dirty="0"/>
          </a:p>
          <a:p>
            <a:pPr lvl="0"/>
            <a:r>
              <a:rPr lang="en-US" sz="2200" dirty="0" smtClean="0"/>
              <a:t>Production Wells</a:t>
            </a:r>
            <a:endParaRPr lang="en-US" sz="2200" dirty="0"/>
          </a:p>
          <a:p>
            <a:pPr lvl="0"/>
            <a:r>
              <a:rPr lang="en-US" sz="2200" dirty="0"/>
              <a:t>Potable Water Booster </a:t>
            </a:r>
            <a:r>
              <a:rPr lang="en-US" sz="2200" dirty="0" smtClean="0"/>
              <a:t>Stations</a:t>
            </a:r>
            <a:endParaRPr lang="en-US" sz="2200" dirty="0"/>
          </a:p>
          <a:p>
            <a:pPr lvl="0"/>
            <a:r>
              <a:rPr lang="en-US" sz="2200" dirty="0"/>
              <a:t>Reclaimed Booster </a:t>
            </a:r>
            <a:r>
              <a:rPr lang="en-US" sz="2200" dirty="0" smtClean="0"/>
              <a:t>Stations</a:t>
            </a:r>
            <a:endParaRPr lang="en-US" sz="2200" dirty="0"/>
          </a:p>
          <a:p>
            <a:pPr lvl="0"/>
            <a:r>
              <a:rPr lang="en-US" sz="2200" dirty="0" smtClean="0"/>
              <a:t>Water </a:t>
            </a:r>
            <a:r>
              <a:rPr lang="en-US" sz="2200" dirty="0"/>
              <a:t>Intertie </a:t>
            </a:r>
            <a:r>
              <a:rPr lang="en-US" sz="2200" dirty="0" smtClean="0"/>
              <a:t>Stations</a:t>
            </a:r>
          </a:p>
          <a:p>
            <a:r>
              <a:rPr lang="en-US" sz="2200" dirty="0"/>
              <a:t>Chilled Water Plants</a:t>
            </a:r>
          </a:p>
          <a:p>
            <a:pPr marL="0" lvl="0" indent="0"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2CA2DF-1A56-4A00-A092-6002DD51FE6E}"/>
              </a:ext>
            </a:extLst>
          </p:cNvPr>
          <p:cNvSpPr txBox="1">
            <a:spLocks/>
          </p:cNvSpPr>
          <p:nvPr/>
        </p:nvSpPr>
        <p:spPr>
          <a:xfrm>
            <a:off x="9257609" y="63755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2B4C18-2282-4713-ACFE-EF743F40805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DB2794-EA10-4D80-8FE2-FB8A099E7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9434" y="1825624"/>
            <a:ext cx="906309" cy="4737736"/>
          </a:xfrm>
        </p:spPr>
        <p:txBody>
          <a:bodyPr>
            <a:normAutofit/>
          </a:bodyPr>
          <a:lstStyle/>
          <a:p>
            <a:pPr marL="0" lvl="0" indent="0" algn="r">
              <a:buNone/>
            </a:pPr>
            <a:r>
              <a:rPr lang="en-US" sz="2200" dirty="0" smtClean="0"/>
              <a:t>11</a:t>
            </a:r>
            <a:endParaRPr lang="en-US" sz="2200" dirty="0"/>
          </a:p>
          <a:p>
            <a:pPr marL="0" lvl="0" indent="0" algn="r">
              <a:buNone/>
            </a:pPr>
            <a:r>
              <a:rPr lang="en-US" sz="2200" dirty="0" smtClean="0"/>
              <a:t>1,510</a:t>
            </a:r>
            <a:endParaRPr lang="en-US" sz="2200" dirty="0"/>
          </a:p>
          <a:p>
            <a:pPr marL="0" lvl="0" indent="0" algn="r">
              <a:buNone/>
            </a:pPr>
            <a:r>
              <a:rPr lang="en-US" sz="2200" dirty="0" smtClean="0"/>
              <a:t>38</a:t>
            </a:r>
            <a:endParaRPr lang="en-US" sz="2200" dirty="0"/>
          </a:p>
          <a:p>
            <a:pPr marL="0" lvl="0" indent="0" algn="r">
              <a:buNone/>
            </a:pPr>
            <a:r>
              <a:rPr lang="en-US" sz="2200" dirty="0" smtClean="0"/>
              <a:t>137 </a:t>
            </a:r>
            <a:endParaRPr lang="en-US" sz="2200" dirty="0"/>
          </a:p>
          <a:p>
            <a:pPr marL="0" lvl="0" indent="0" algn="r">
              <a:buNone/>
            </a:pPr>
            <a:r>
              <a:rPr lang="en-US" sz="2200" dirty="0" smtClean="0"/>
              <a:t>3</a:t>
            </a:r>
            <a:endParaRPr lang="en-US" sz="2200" dirty="0"/>
          </a:p>
          <a:p>
            <a:pPr marL="0" lvl="0" indent="0" algn="r">
              <a:buNone/>
            </a:pPr>
            <a:r>
              <a:rPr lang="en-US" sz="2200" dirty="0" smtClean="0"/>
              <a:t>3 </a:t>
            </a:r>
            <a:endParaRPr lang="en-US" sz="2200" dirty="0"/>
          </a:p>
          <a:p>
            <a:pPr marL="0" lvl="0" indent="0" algn="r">
              <a:buNone/>
            </a:pPr>
            <a:r>
              <a:rPr lang="en-US" sz="2200" dirty="0"/>
              <a:t>3</a:t>
            </a:r>
          </a:p>
          <a:p>
            <a:pPr marL="0" lvl="0" indent="0" algn="r">
              <a:buNone/>
            </a:pPr>
            <a:r>
              <a:rPr lang="en-US" sz="2200" dirty="0"/>
              <a:t>4</a:t>
            </a:r>
            <a:r>
              <a:rPr lang="en-US" sz="2200" dirty="0" smtClean="0"/>
              <a:t> 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BDAD6-F659-45E5-BEF6-A89A111E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JEA’s Water/Wastewater System Resilience Plan</a:t>
            </a:r>
            <a:br>
              <a:rPr lang="en-US" dirty="0"/>
            </a:br>
            <a:r>
              <a:rPr lang="en-US" dirty="0"/>
              <a:t>(February 2018 – present)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96D3E2-20D5-4B0A-B554-9C90F6F58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11 Task </a:t>
            </a:r>
            <a:r>
              <a:rPr lang="en-US" dirty="0" smtClean="0"/>
              <a:t>Orders</a:t>
            </a:r>
          </a:p>
          <a:p>
            <a:pPr lvl="1"/>
            <a:r>
              <a:rPr lang="en-US" dirty="0" smtClean="0"/>
              <a:t>From planning </a:t>
            </a:r>
            <a:r>
              <a:rPr lang="en-US" dirty="0"/>
              <a:t>for resilience to facility specific design and regulatory compliance projects</a:t>
            </a:r>
          </a:p>
          <a:p>
            <a:r>
              <a:rPr lang="en-US" dirty="0"/>
              <a:t>Three Task Orders were focused on resilience planning related </a:t>
            </a:r>
            <a:r>
              <a:rPr lang="en-US" dirty="0" smtClean="0"/>
              <a:t>activities:</a:t>
            </a:r>
          </a:p>
          <a:p>
            <a:pPr lvl="1"/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System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Resilience </a:t>
            </a: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Plan</a:t>
            </a:r>
          </a:p>
          <a:p>
            <a:pPr lvl="1"/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Electrical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and I&amp;C System </a:t>
            </a: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Assessment</a:t>
            </a:r>
          </a:p>
          <a:p>
            <a:pPr lvl="1"/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Wastewater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Treatment Plant and Conveyance System Hydraulic Capacity Assessment</a:t>
            </a:r>
            <a:endParaRPr lang="en-US" sz="1600" b="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6BCA-40FF-4211-8159-06C49AE0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JEA’s Water/Wastewater System Resilience </a:t>
            </a:r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6EDD8-FD52-48B5-BDFD-F9A28E2C0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485" y="1825625"/>
            <a:ext cx="7592661" cy="435133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US" sz="3200" dirty="0" smtClean="0"/>
              <a:t>The System </a:t>
            </a:r>
            <a:r>
              <a:rPr lang="en-US" sz="3200" dirty="0"/>
              <a:t>Resilience </a:t>
            </a:r>
            <a:r>
              <a:rPr lang="en-US" sz="3200" dirty="0" smtClean="0"/>
              <a:t>Plan include the following steps:</a:t>
            </a:r>
          </a:p>
          <a:p>
            <a:pPr marL="0" lvl="0" indent="0">
              <a:buNone/>
            </a:pPr>
            <a:endParaRPr lang="en-US" sz="3300" dirty="0"/>
          </a:p>
          <a:p>
            <a:pPr lvl="1"/>
            <a:r>
              <a:rPr lang="en-US" sz="2600" dirty="0"/>
              <a:t>Establish Future Extreme Weather </a:t>
            </a:r>
            <a:r>
              <a:rPr lang="en-US" sz="2600" dirty="0" smtClean="0"/>
              <a:t>Scenarios</a:t>
            </a:r>
            <a:endParaRPr lang="en-US" sz="2600" i="1" dirty="0"/>
          </a:p>
          <a:p>
            <a:pPr lvl="1"/>
            <a:r>
              <a:rPr lang="en-US" sz="2600" dirty="0"/>
              <a:t>Perform Surge, Riverine and Inland Flood Modeling </a:t>
            </a:r>
            <a:endParaRPr lang="en-US" sz="2600" i="1" dirty="0"/>
          </a:p>
          <a:p>
            <a:pPr lvl="1"/>
            <a:r>
              <a:rPr lang="en-US" sz="2600" dirty="0"/>
              <a:t>Perform Vulnerability </a:t>
            </a:r>
            <a:r>
              <a:rPr lang="en-US" sz="2600" dirty="0" smtClean="0"/>
              <a:t>Assessment</a:t>
            </a:r>
            <a:endParaRPr lang="en-US" sz="2600" i="1" dirty="0"/>
          </a:p>
          <a:p>
            <a:pPr lvl="1"/>
            <a:r>
              <a:rPr lang="en-US" sz="2600" dirty="0"/>
              <a:t>Risk Analysis of Select JEA </a:t>
            </a:r>
            <a:r>
              <a:rPr lang="en-US" sz="2600" dirty="0" smtClean="0"/>
              <a:t>Facilities</a:t>
            </a:r>
            <a:endParaRPr lang="en-US" sz="2600" i="1" dirty="0"/>
          </a:p>
          <a:p>
            <a:pPr lvl="1"/>
            <a:r>
              <a:rPr lang="en-US" sz="2600" dirty="0"/>
              <a:t>Develop Mitigation and Adaptation </a:t>
            </a:r>
            <a:r>
              <a:rPr lang="en-US" sz="2600" dirty="0" smtClean="0"/>
              <a:t>Strategies</a:t>
            </a:r>
            <a:endParaRPr lang="en-US" sz="2600" i="1" dirty="0"/>
          </a:p>
          <a:p>
            <a:pPr lvl="1"/>
            <a:r>
              <a:rPr lang="en-US" sz="2600" dirty="0"/>
              <a:t>Perform Economic Cost-Benefit </a:t>
            </a:r>
            <a:r>
              <a:rPr lang="en-US" sz="2600" dirty="0" smtClean="0"/>
              <a:t>Analysis</a:t>
            </a:r>
            <a:endParaRPr lang="en-US" sz="2600" i="1" dirty="0"/>
          </a:p>
          <a:p>
            <a:pPr lvl="1"/>
            <a:r>
              <a:rPr lang="en-US" sz="2600" dirty="0"/>
              <a:t>Prioritize </a:t>
            </a:r>
            <a:r>
              <a:rPr lang="en-US" sz="2600" dirty="0" smtClean="0"/>
              <a:t>Strategies</a:t>
            </a:r>
            <a:endParaRPr lang="en-US" sz="2600" i="1" dirty="0"/>
          </a:p>
          <a:p>
            <a:pPr lvl="1"/>
            <a:r>
              <a:rPr lang="en-US" sz="2600" dirty="0"/>
              <a:t>Update Design and Construction </a:t>
            </a:r>
            <a:r>
              <a:rPr lang="en-US" sz="2600" dirty="0" smtClean="0"/>
              <a:t>Standards</a:t>
            </a:r>
            <a:endParaRPr lang="en-US" sz="2600" i="1" dirty="0"/>
          </a:p>
          <a:p>
            <a:pPr lvl="1"/>
            <a:r>
              <a:rPr lang="en-US" sz="2600" dirty="0"/>
              <a:t>Develop Resilience Plan and Implementation Roadmap </a:t>
            </a:r>
            <a:endParaRPr lang="en-US" sz="2600" i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8EBD56-F1BF-4EDA-95A2-E7E8877E161D}"/>
              </a:ext>
            </a:extLst>
          </p:cNvPr>
          <p:cNvSpPr txBox="1">
            <a:spLocks/>
          </p:cNvSpPr>
          <p:nvPr/>
        </p:nvSpPr>
        <p:spPr>
          <a:xfrm>
            <a:off x="9257609" y="63755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2B4C18-2282-4713-ACFE-EF743F40805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EC5D17B3-D376-40C8-9D61-45B2A05CF0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03" y="1825625"/>
            <a:ext cx="3362397" cy="4351338"/>
          </a:xfrm>
        </p:spPr>
      </p:pic>
    </p:spTree>
    <p:extLst>
      <p:ext uri="{BB962C8B-B14F-4D97-AF65-F5344CB8AC3E}">
        <p14:creationId xmlns:p14="http://schemas.microsoft.com/office/powerpoint/2010/main" val="4124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03E5-F136-4A04-BE26-C7F764EC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402" y="5622866"/>
            <a:ext cx="10521541" cy="2064774"/>
          </a:xfrm>
          <a:effectLst>
            <a:outerShdw blurRad="50800" dist="25400" dir="2700000" algn="tl" rotWithShape="0">
              <a:prstClr val="black">
                <a:alpha val="37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600" kern="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Climate-Based Flood Scenarios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5167A-181E-46B0-938F-539512F401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6" y="1671638"/>
            <a:ext cx="3943815" cy="4983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5ACAE-5EC6-4707-8FFE-9F00A04A6F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66" y="4135724"/>
            <a:ext cx="1302967" cy="97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C58ACE-8A42-4C78-80B3-7500DE18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896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dirty="0"/>
              <a:t>Sea Level Rise and Precipitation Projections, and Recommended Climate Scenarios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E5E41A-930D-48D8-A434-4ED56266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0828"/>
            <a:ext cx="12192000" cy="461951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Current and Projected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Sea Level Rise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Time Horizons (2040 &amp; 2070)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Current and Future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Storm Surge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Current and Projected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Rainfall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Intensity, Duration, and Frequency (IDF)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Greenhouse Gas (GHG) emission scenarios: 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RCP 6.0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RCP 8.5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Climate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scenarios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100-yr storm in 2040 with low GHG		5.     25-yr storm in 2040 with low GHG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100-yr storm in 2040 with high GHG	6.     25-yr storm in 2070 with high GHG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100-yr storm  in 2070 with low GHG	7.     </a:t>
            </a:r>
            <a:r>
              <a:rPr lang="en-US" sz="2000" dirty="0" smtClean="0">
                <a:solidFill>
                  <a:schemeClr val="tx1"/>
                </a:solidFill>
              </a:rPr>
              <a:t>500-yr </a:t>
            </a:r>
            <a:r>
              <a:rPr lang="en-US" sz="2000" dirty="0">
                <a:solidFill>
                  <a:schemeClr val="tx1"/>
                </a:solidFill>
              </a:rPr>
              <a:t>storm in 2070 </a:t>
            </a:r>
            <a:r>
              <a:rPr lang="en-US" sz="2000" dirty="0" smtClean="0">
                <a:solidFill>
                  <a:schemeClr val="tx1"/>
                </a:solidFill>
              </a:rPr>
              <a:t>with high GHG</a:t>
            </a: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100-yr storm in 2070 with high GHG	8.     100-yr storm in 2070 with no storm surge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D4E4C-EA88-42DB-8D0C-B5FDA3C37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9"/>
          <a:stretch/>
        </p:blipFill>
        <p:spPr>
          <a:xfrm>
            <a:off x="6405764" y="1619447"/>
            <a:ext cx="4860472" cy="20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EA">
      <a:dk1>
        <a:sysClr val="windowText" lastClr="000000"/>
      </a:dk1>
      <a:lt1>
        <a:sysClr val="window" lastClr="FFFFFF"/>
      </a:lt1>
      <a:dk2>
        <a:srgbClr val="333F7F"/>
      </a:dk2>
      <a:lt2>
        <a:srgbClr val="00A1D7"/>
      </a:lt2>
      <a:accent1>
        <a:srgbClr val="767676"/>
      </a:accent1>
      <a:accent2>
        <a:srgbClr val="EA7502"/>
      </a:accent2>
      <a:accent3>
        <a:srgbClr val="009A49"/>
      </a:accent3>
      <a:accent4>
        <a:srgbClr val="FDD443"/>
      </a:accent4>
      <a:accent5>
        <a:srgbClr val="65219A"/>
      </a:accent5>
      <a:accent6>
        <a:srgbClr val="333F7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Jacobs">
    <a:dk1>
      <a:srgbClr val="000000"/>
    </a:dk1>
    <a:lt1>
      <a:srgbClr val="FFFFFF"/>
    </a:lt1>
    <a:dk2>
      <a:srgbClr val="333333"/>
    </a:dk2>
    <a:lt2>
      <a:srgbClr val="E5E5E5"/>
    </a:lt2>
    <a:accent1>
      <a:srgbClr val="2314DC"/>
    </a:accent1>
    <a:accent2>
      <a:srgbClr val="6F006E"/>
    </a:accent2>
    <a:accent3>
      <a:srgbClr val="D72850"/>
    </a:accent3>
    <a:accent4>
      <a:srgbClr val="FFA014"/>
    </a:accent4>
    <a:accent5>
      <a:srgbClr val="007D55"/>
    </a:accent5>
    <a:accent6>
      <a:srgbClr val="C8C8C8"/>
    </a:accent6>
    <a:hlink>
      <a:srgbClr val="2314DC"/>
    </a:hlink>
    <a:folHlink>
      <a:srgbClr val="FF8714"/>
    </a:folHlink>
  </a:clrScheme>
  <a:fontScheme name="Jacobs">
    <a:majorFont>
      <a:latin typeface="Jacobs Chronos"/>
      <a:ea typeface=""/>
      <a:cs typeface=""/>
    </a:majorFont>
    <a:minorFont>
      <a:latin typeface="Jacobs Chrono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Jacobs">
    <a:dk1>
      <a:srgbClr val="000000"/>
    </a:dk1>
    <a:lt1>
      <a:srgbClr val="FFFFFF"/>
    </a:lt1>
    <a:dk2>
      <a:srgbClr val="333333"/>
    </a:dk2>
    <a:lt2>
      <a:srgbClr val="E5E5E5"/>
    </a:lt2>
    <a:accent1>
      <a:srgbClr val="2314DC"/>
    </a:accent1>
    <a:accent2>
      <a:srgbClr val="6F006E"/>
    </a:accent2>
    <a:accent3>
      <a:srgbClr val="D72850"/>
    </a:accent3>
    <a:accent4>
      <a:srgbClr val="FFA014"/>
    </a:accent4>
    <a:accent5>
      <a:srgbClr val="007D55"/>
    </a:accent5>
    <a:accent6>
      <a:srgbClr val="C8C8C8"/>
    </a:accent6>
    <a:hlink>
      <a:srgbClr val="2314DC"/>
    </a:hlink>
    <a:folHlink>
      <a:srgbClr val="FF8714"/>
    </a:folHlink>
  </a:clrScheme>
  <a:fontScheme name="Jacobs">
    <a:majorFont>
      <a:latin typeface="Jacobs Chronos"/>
      <a:ea typeface=""/>
      <a:cs typeface=""/>
    </a:majorFont>
    <a:minorFont>
      <a:latin typeface="Jacobs Chrono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F7BD763BBD6C4692368D8C41B07B23" ma:contentTypeVersion="14" ma:contentTypeDescription="Create a new document." ma:contentTypeScope="" ma:versionID="5def6c4bbd2363a2c933e0e474776546">
  <xsd:schema xmlns:xsd="http://www.w3.org/2001/XMLSchema" xmlns:xs="http://www.w3.org/2001/XMLSchema" xmlns:p="http://schemas.microsoft.com/office/2006/metadata/properties" xmlns:ns2="f6b3a9af-7895-43ea-a4ea-67df1dcba528" xmlns:ns3="db2e3639-3435-4f36-8c9f-d3113504bdfd" xmlns:ns4="http://schemas.microsoft.com/sharepoint/v4" targetNamespace="http://schemas.microsoft.com/office/2006/metadata/properties" ma:root="true" ma:fieldsID="86928fe49856c66a195888522df68332" ns2:_="" ns3:_="" ns4:_="">
    <xsd:import namespace="f6b3a9af-7895-43ea-a4ea-67df1dcba528"/>
    <xsd:import namespace="db2e3639-3435-4f36-8c9f-d3113504bdfd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b3a9af-7895-43ea-a4ea-67df1dcba5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e3639-3435-4f36-8c9f-d3113504bd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B81CE5-A82C-407A-9AC0-6C29C22F0CA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db2e3639-3435-4f36-8c9f-d3113504bdfd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6b3a9af-7895-43ea-a4ea-67df1dcba52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E611BA2-F5FA-4EA8-BEED-BC2C3971DA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EB0792-AF1D-4428-9266-CFBE5166FE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b3a9af-7895-43ea-a4ea-67df1dcba528"/>
    <ds:schemaRef ds:uri="db2e3639-3435-4f36-8c9f-d3113504bdfd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3006</TotalTime>
  <Words>1692</Words>
  <Application>Microsoft Office PowerPoint</Application>
  <PresentationFormat>Widescreen</PresentationFormat>
  <Paragraphs>339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DIN</vt:lpstr>
      <vt:lpstr>Guardian Sans Bold</vt:lpstr>
      <vt:lpstr>Jacobs Chronos</vt:lpstr>
      <vt:lpstr>MS Mincho</vt:lpstr>
      <vt:lpstr>Wingdings</vt:lpstr>
      <vt:lpstr>Wingdings 2</vt:lpstr>
      <vt:lpstr>Office Theme</vt:lpstr>
      <vt:lpstr>PowerPoint Presentation</vt:lpstr>
      <vt:lpstr>Agenda </vt:lpstr>
      <vt:lpstr>Designing for Resilience:  JEA’s Response to Hurricanes Matthew (2016) and Irma (2017) Flooding</vt:lpstr>
      <vt:lpstr>JEA’s Resiliency Program Goals</vt:lpstr>
      <vt:lpstr>JEA Operates over 1,700 Facilities across a 4-County Region with nearly 500,000 Customer Accounts</vt:lpstr>
      <vt:lpstr>JEA’s Water/Wastewater System Resilience Plan (February 2018 – present)</vt:lpstr>
      <vt:lpstr>JEA’s Water/Wastewater System Resilience Plan</vt:lpstr>
      <vt:lpstr>Climate-Based Flood Scenarios</vt:lpstr>
      <vt:lpstr>Sea Level Rise and Precipitation Projections, and Recommended Climate Scenarios</vt:lpstr>
      <vt:lpstr>Sea Level Rise: Updated Projections </vt:lpstr>
      <vt:lpstr>Rainfall Intensity Duration Frequency (IDF) Projections Median of Global Climate Model Projection Ensemble</vt:lpstr>
      <vt:lpstr>Flood Modeling </vt:lpstr>
      <vt:lpstr>Surge Modeling Performed of Historical Hurricane Events Matthew and Irma</vt:lpstr>
      <vt:lpstr>Calibration – Historical Event:  Hurricane Matthew</vt:lpstr>
      <vt:lpstr>Validation – Historical Event: Hurricane Irma</vt:lpstr>
      <vt:lpstr>100-year Storm: Base Scenario versus Scenario 1 2040, Rain (lower emissions – RCP6.0), SLR (NOAA intermediate), and Storm Surge</vt:lpstr>
      <vt:lpstr>Vulnerability Assessment:   Current and Future Flood Hazards</vt:lpstr>
      <vt:lpstr>Vulnerability Assessment</vt:lpstr>
      <vt:lpstr>Adaptation Strategy Development </vt:lpstr>
      <vt:lpstr>Adaptation Strategies</vt:lpstr>
      <vt:lpstr>Applying Adaptation Strategies</vt:lpstr>
      <vt:lpstr>Risk Assessment, Economic  &amp;  Benefit Cost Analysis </vt:lpstr>
      <vt:lpstr>Risk Analysis  </vt:lpstr>
      <vt:lpstr>Economic Analysis</vt:lpstr>
      <vt:lpstr>Risk and Return on Investment Results</vt:lpstr>
      <vt:lpstr>Monetized Risk Map for Priority Facilities</vt:lpstr>
      <vt:lpstr>Monetized Risk Summarized by Facility Type (Direct Physical Damage Only)</vt:lpstr>
      <vt:lpstr>Monetized Risk and Risk Scores (Combined Physical Asset and Business Risk)</vt:lpstr>
      <vt:lpstr>Resilience Investments were also ranked based on  Return on Investment for Different Levels of Flood Control</vt:lpstr>
      <vt:lpstr>Return on Investment and ROI Scores (Combined Physical Asset and Business Risk)</vt:lpstr>
      <vt:lpstr>Top 20 CIP Projects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Barr, Chris/GNV</dc:creator>
  <cp:lastModifiedBy>Vu, Hai X. - Dir W/WW &amp; Reuse Treatment</cp:lastModifiedBy>
  <cp:revision>110</cp:revision>
  <cp:lastPrinted>2020-08-25T20:17:11Z</cp:lastPrinted>
  <dcterms:modified xsi:type="dcterms:W3CDTF">2020-08-26T21:08:28Z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0x010100B7F7BD763BBD6C4692368D8C41B07B23</vt:lpwstr>
  </property>
</Properties>
</file>